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75" r:id="rId3"/>
    <p:sldId id="258" r:id="rId4"/>
    <p:sldId id="259" r:id="rId5"/>
    <p:sldId id="260" r:id="rId6"/>
    <p:sldId id="261" r:id="rId7"/>
    <p:sldId id="277" r:id="rId8"/>
    <p:sldId id="270" r:id="rId9"/>
    <p:sldId id="263" r:id="rId10"/>
    <p:sldId id="264" r:id="rId11"/>
    <p:sldId id="278" r:id="rId12"/>
    <p:sldId id="265" r:id="rId13"/>
    <p:sldId id="266" r:id="rId14"/>
    <p:sldId id="279" r:id="rId15"/>
    <p:sldId id="271" r:id="rId16"/>
    <p:sldId id="272" r:id="rId17"/>
    <p:sldId id="280" r:id="rId18"/>
    <p:sldId id="267" r:id="rId19"/>
    <p:sldId id="273" r:id="rId20"/>
    <p:sldId id="281"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96567F"/>
    <a:srgbClr val="D9133D"/>
    <a:srgbClr val="77367C"/>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B600E471-3A96-4061-9CD9-F4E54FBE295A}" type="datetimeFigureOut">
              <a:rPr lang="en-US" smtClean="0"/>
              <a:t>3/10/2026</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5A5B0C92-DB3D-42D3-81BC-C491A20B7DC3}" type="slidenum">
              <a:rPr lang="en-US" smtClean="0"/>
              <a:t>‹#›</a:t>
            </a:fld>
            <a:endParaRPr lang="en-US"/>
          </a:p>
        </p:txBody>
      </p:sp>
    </p:spTree>
    <p:extLst>
      <p:ext uri="{BB962C8B-B14F-4D97-AF65-F5344CB8AC3E}">
        <p14:creationId xmlns:p14="http://schemas.microsoft.com/office/powerpoint/2010/main" val="389100181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00E471-3A96-4061-9CD9-F4E54FBE295A}" type="datetimeFigureOut">
              <a:rPr lang="en-US" smtClean="0"/>
              <a:t>3/10/2026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3658521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B600E471-3A96-4061-9CD9-F4E54FBE295A}" type="datetimeFigureOut">
              <a:rPr lang="en-US" smtClean="0"/>
              <a:t>3/10/2026</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382592475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00E471-3A96-4061-9CD9-F4E54FBE295A}"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890788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00E471-3A96-4061-9CD9-F4E54FBE295A}" type="datetimeFigureOut">
              <a:rPr lang="en-US" smtClean="0"/>
              <a:t>3/10/2026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1110810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00E471-3A96-4061-9CD9-F4E54FBE295A}" type="datetimeFigureOut">
              <a:rPr lang="en-US" smtClean="0"/>
              <a:t>3/10/2026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776325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0E471-3A96-4061-9CD9-F4E54FBE295A}" type="datetimeFigureOut">
              <a:rPr lang="en-US" smtClean="0"/>
              <a:t>3/10/2026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4277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600E471-3A96-4061-9CD9-F4E54FBE295A}" type="datetimeFigureOut">
              <a:rPr lang="en-US" smtClean="0"/>
              <a:t>3/10/2026</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5A5B0C92-DB3D-42D3-81BC-C491A20B7DC3}"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19561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B600E471-3A96-4061-9CD9-F4E54FBE295A}" type="datetimeFigureOut">
              <a:rPr lang="en-US" smtClean="0"/>
              <a:t>3/10/2026</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5A5B0C92-DB3D-42D3-81BC-C491A20B7DC3}"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76456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530079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198805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6388D-9ED8-4845-BDE2-3D87042C60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228237-BA2E-4256-B118-A8FC1BAE82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DF3269-B95A-411F-A497-AC3095728442}"/>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a:extLst>
              <a:ext uri="{FF2B5EF4-FFF2-40B4-BE49-F238E27FC236}">
                <a16:creationId xmlns:a16="http://schemas.microsoft.com/office/drawing/2014/main" id="{479D7C6C-17FB-4CC2-875C-146AC1B63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596BF6-E480-4C0B-B746-B4322E116BB6}"/>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792266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286-922A-4AAE-8424-73CF6CAA7C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436B8-DBE6-48F4-A60A-5A2D18339E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9E5DF4-7020-4B28-A1EB-5E3CBF4EA293}"/>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a:extLst>
              <a:ext uri="{FF2B5EF4-FFF2-40B4-BE49-F238E27FC236}">
                <a16:creationId xmlns:a16="http://schemas.microsoft.com/office/drawing/2014/main" id="{F8659C3E-88E4-4C28-8C14-D703C8D0F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664D4-2B42-41DF-B392-C75F496041D8}"/>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58061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F1458-8768-411E-AE1D-93D31CCE87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DE98A0-F381-4B0F-B223-0D53EA44FE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56796A-F95B-4188-A4FB-CF2E2CD53DF1}"/>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a:extLst>
              <a:ext uri="{FF2B5EF4-FFF2-40B4-BE49-F238E27FC236}">
                <a16:creationId xmlns:a16="http://schemas.microsoft.com/office/drawing/2014/main" id="{7586A31E-C19E-4546-BB17-C365FD8B81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31782-25CB-4C76-90B1-8AB756A9CC9D}"/>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655821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87E2-D313-4E57-92A4-37E9C85776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1A16D-0722-48D2-8B7A-7DE0D02D42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C7FD76-5B32-452A-867F-61174811CB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4CDADD-96B1-4FE8-B152-58E577679F33}"/>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6" name="Footer Placeholder 5">
            <a:extLst>
              <a:ext uri="{FF2B5EF4-FFF2-40B4-BE49-F238E27FC236}">
                <a16:creationId xmlns:a16="http://schemas.microsoft.com/office/drawing/2014/main" id="{A51ED001-D854-4214-83C1-43657DD6E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6B5FC1-026A-4990-84AF-35DF06851978}"/>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125988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B61E-1C4F-4B23-A824-2234D6D3A1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A0D8CA-2A77-4F54-8116-641FED38B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BE6580-63D3-49C8-8864-4360971176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1CE1FD-57AA-40E0-8424-C008BF04BA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844091-A188-4EA8-90A6-489F1BA866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F5BA60-67F8-4233-A189-B274A900A10E}"/>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8" name="Footer Placeholder 7">
            <a:extLst>
              <a:ext uri="{FF2B5EF4-FFF2-40B4-BE49-F238E27FC236}">
                <a16:creationId xmlns:a16="http://schemas.microsoft.com/office/drawing/2014/main" id="{5A120198-643B-42FA-ACFA-E37E27755A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33B9B4-D1B6-4F5A-BBE2-718BA4D06615}"/>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1331945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ED8BB-3598-4FB3-A380-0535A20B52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80F775-79E4-4F7D-A555-B3455E3EFF6B}"/>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4" name="Footer Placeholder 3">
            <a:extLst>
              <a:ext uri="{FF2B5EF4-FFF2-40B4-BE49-F238E27FC236}">
                <a16:creationId xmlns:a16="http://schemas.microsoft.com/office/drawing/2014/main" id="{474D3514-200F-4656-8762-ACE853156B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B3B8C0-99A3-4B6A-97B1-00FAA71C25E1}"/>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407062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FA7787-44D6-4127-A5F2-4AFF7F34E71E}"/>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3" name="Footer Placeholder 2">
            <a:extLst>
              <a:ext uri="{FF2B5EF4-FFF2-40B4-BE49-F238E27FC236}">
                <a16:creationId xmlns:a16="http://schemas.microsoft.com/office/drawing/2014/main" id="{F0D948B3-A7B3-4512-9331-2C8DA66B73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2408F8-7F01-4BD3-96A6-08801825F3FA}"/>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1443225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F13D5-6DE9-4C2B-B00B-3C9C900FF2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9C0FE7-8DCD-438D-809D-97F5BD4375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9C339A-C6E0-4ABF-960B-E98F246068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6B2E1D-6017-470A-8E41-492F43014218}"/>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6" name="Footer Placeholder 5">
            <a:extLst>
              <a:ext uri="{FF2B5EF4-FFF2-40B4-BE49-F238E27FC236}">
                <a16:creationId xmlns:a16="http://schemas.microsoft.com/office/drawing/2014/main" id="{5C66DF7E-99BA-4A05-9EAC-E6743E4855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DB2F70-2284-4FB2-B55C-B1030721DB92}"/>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2690303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386E2-E9DF-4F62-9A0F-381E8DE214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BDC233-8038-4C98-90C0-FB527D8A1C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69E47-9A5F-4026-A5D2-6E5981FCDE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30009B-834F-4DB0-A83C-1ADACC99DE7A}"/>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6" name="Footer Placeholder 5">
            <a:extLst>
              <a:ext uri="{FF2B5EF4-FFF2-40B4-BE49-F238E27FC236}">
                <a16:creationId xmlns:a16="http://schemas.microsoft.com/office/drawing/2014/main" id="{4C471676-D267-4F9F-88D8-3B62E413F0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71BF77-1DBB-409A-82E0-2E30DFBB5258}"/>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1585473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079F0-63E0-4E4A-B56B-384B369603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121A4A-FF07-427F-A8DC-18E7FC8DE6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E71402-7101-4826-B4DC-F10472F7FF66}"/>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a:extLst>
              <a:ext uri="{FF2B5EF4-FFF2-40B4-BE49-F238E27FC236}">
                <a16:creationId xmlns:a16="http://schemas.microsoft.com/office/drawing/2014/main" id="{C9E864A8-778B-4DE8-8435-1B46C310D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60076C-7185-4973-9AFA-FD85C3D66291}"/>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3001535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4F3724-64FB-4A3B-B74C-1E05C14EA5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5B4042-7936-4A84-AFB5-07C7FCD499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6DA67-BFCD-4C45-B385-9E023A9AB4E1}"/>
              </a:ext>
            </a:extLst>
          </p:cNvPr>
          <p:cNvSpPr>
            <a:spLocks noGrp="1"/>
          </p:cNvSpPr>
          <p:nvPr>
            <p:ph type="dt" sz="half" idx="10"/>
          </p:nvPr>
        </p:nvSpPr>
        <p:spPr/>
        <p:txBody>
          <a:bodyPr/>
          <a:lstStyle/>
          <a:p>
            <a:fld id="{B600E471-3A96-4061-9CD9-F4E54FBE295A}" type="datetimeFigureOut">
              <a:rPr lang="en-US" smtClean="0"/>
              <a:t>3/10/2026</a:t>
            </a:fld>
            <a:endParaRPr lang="en-US"/>
          </a:p>
        </p:txBody>
      </p:sp>
      <p:sp>
        <p:nvSpPr>
          <p:cNvPr id="5" name="Footer Placeholder 4">
            <a:extLst>
              <a:ext uri="{FF2B5EF4-FFF2-40B4-BE49-F238E27FC236}">
                <a16:creationId xmlns:a16="http://schemas.microsoft.com/office/drawing/2014/main" id="{BE4B3A91-D62E-48BE-9CB4-F2EA8ED43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18953-7905-4D71-8197-1197A26BAD75}"/>
              </a:ext>
            </a:extLst>
          </p:cNvPr>
          <p:cNvSpPr>
            <a:spLocks noGrp="1"/>
          </p:cNvSpPr>
          <p:nvPr>
            <p:ph type="sldNum" sz="quarter" idx="12"/>
          </p:nvPr>
        </p:nvSpPr>
        <p:spPr/>
        <p:txBody>
          <a:bodyPr/>
          <a:lstStyle/>
          <a:p>
            <a:fld id="{5A5B0C92-DB3D-42D3-81BC-C491A20B7DC3}" type="slidenum">
              <a:rPr lang="en-US" smtClean="0"/>
              <a:t>‹#›</a:t>
            </a:fld>
            <a:endParaRPr lang="en-US"/>
          </a:p>
        </p:txBody>
      </p:sp>
    </p:spTree>
    <p:extLst>
      <p:ext uri="{BB962C8B-B14F-4D97-AF65-F5344CB8AC3E}">
        <p14:creationId xmlns:p14="http://schemas.microsoft.com/office/powerpoint/2010/main" val="76370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B600E471-3A96-4061-9CD9-F4E54FBE295A}" type="datetimeFigureOut">
              <a:rPr lang="en-US" smtClean="0"/>
              <a:t>3/10/2026</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5A5B0C92-DB3D-42D3-81BC-C491A20B7DC3}" type="slidenum">
              <a:rPr lang="en-US" smtClean="0"/>
              <a:t>‹#›</a:t>
            </a:fld>
            <a:endParaRPr lang="en-US"/>
          </a:p>
        </p:txBody>
      </p:sp>
    </p:spTree>
    <p:extLst>
      <p:ext uri="{BB962C8B-B14F-4D97-AF65-F5344CB8AC3E}">
        <p14:creationId xmlns:p14="http://schemas.microsoft.com/office/powerpoint/2010/main" val="1219300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542C9-6E58-43CB-BFFE-391CAA923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16EDE2-0206-42E0-BD1F-2B3B91056C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CBD9E-246B-4445-92BC-D7CCA6E516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0E471-3A96-4061-9CD9-F4E54FBE295A}" type="datetimeFigureOut">
              <a:rPr lang="en-US" smtClean="0"/>
              <a:t>3/10/2026</a:t>
            </a:fld>
            <a:endParaRPr lang="en-US"/>
          </a:p>
        </p:txBody>
      </p:sp>
      <p:sp>
        <p:nvSpPr>
          <p:cNvPr id="5" name="Footer Placeholder 4">
            <a:extLst>
              <a:ext uri="{FF2B5EF4-FFF2-40B4-BE49-F238E27FC236}">
                <a16:creationId xmlns:a16="http://schemas.microsoft.com/office/drawing/2014/main" id="{D9B84D47-6F5F-42A1-A913-79E09FB7DB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3CDB24A-9039-4818-8296-D9E0236410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B0C92-DB3D-42D3-81BC-C491A20B7DC3}" type="slidenum">
              <a:rPr lang="en-US" smtClean="0"/>
              <a:t>‹#›</a:t>
            </a:fld>
            <a:endParaRPr lang="en-US"/>
          </a:p>
        </p:txBody>
      </p:sp>
    </p:spTree>
    <p:extLst>
      <p:ext uri="{BB962C8B-B14F-4D97-AF65-F5344CB8AC3E}">
        <p14:creationId xmlns:p14="http://schemas.microsoft.com/office/powerpoint/2010/main" val="25728363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31"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D35FC2E-5E51-48B3-85B0-751EC039F6A4}"/>
              </a:ext>
            </a:extLst>
          </p:cNvPr>
          <p:cNvSpPr>
            <a:spLocks noGrp="1"/>
          </p:cNvSpPr>
          <p:nvPr>
            <p:ph type="subTitle" idx="1"/>
          </p:nvPr>
        </p:nvSpPr>
        <p:spPr>
          <a:xfrm>
            <a:off x="2534194" y="3985439"/>
            <a:ext cx="6876557" cy="2180229"/>
          </a:xfrm>
          <a:noFill/>
        </p:spPr>
        <p:txBody>
          <a:bodyPr>
            <a:normAutofit/>
          </a:bodyPr>
          <a:lstStyle/>
          <a:p>
            <a:r>
              <a:rPr lang="en-IN" sz="2000" dirty="0">
                <a:solidFill>
                  <a:srgbClr val="080808"/>
                </a:solidFill>
                <a:latin typeface="Cambria" panose="02040503050406030204" pitchFamily="18" charset="0"/>
                <a:ea typeface="Cambria" panose="02040503050406030204" pitchFamily="18" charset="0"/>
              </a:rPr>
              <a:t>Ms. Khushbu Prasad</a:t>
            </a:r>
            <a:br>
              <a:rPr lang="en-IN" sz="2000" dirty="0">
                <a:solidFill>
                  <a:srgbClr val="080808"/>
                </a:solidFill>
                <a:latin typeface="Cambria" panose="02040503050406030204" pitchFamily="18" charset="0"/>
                <a:ea typeface="Cambria" panose="02040503050406030204" pitchFamily="18" charset="0"/>
              </a:rPr>
            </a:br>
            <a:r>
              <a:rPr lang="en-IN" sz="2000" dirty="0">
                <a:solidFill>
                  <a:srgbClr val="080808"/>
                </a:solidFill>
                <a:latin typeface="Cambria" panose="02040503050406030204" pitchFamily="18" charset="0"/>
                <a:ea typeface="Cambria" panose="02040503050406030204" pitchFamily="18" charset="0"/>
              </a:rPr>
              <a:t>Assistant Professor, Amity University Patna</a:t>
            </a:r>
            <a:endParaRPr lang="en-US" sz="2000" dirty="0">
              <a:solidFill>
                <a:srgbClr val="080808"/>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3A0D3179-1D1F-4E72-9CD6-B720E3678E96}"/>
              </a:ext>
            </a:extLst>
          </p:cNvPr>
          <p:cNvSpPr>
            <a:spLocks noGrp="1"/>
          </p:cNvSpPr>
          <p:nvPr>
            <p:ph type="ctrTitle"/>
          </p:nvPr>
        </p:nvSpPr>
        <p:spPr>
          <a:xfrm>
            <a:off x="2210244" y="692333"/>
            <a:ext cx="7621733" cy="2929805"/>
          </a:xfrm>
          <a:noFill/>
        </p:spPr>
        <p:txBody>
          <a:bodyPr anchor="ctr">
            <a:normAutofit/>
          </a:bodyPr>
          <a:lstStyle/>
          <a:p>
            <a: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73</a:t>
            </a:r>
            <a:r>
              <a:rPr lang="en-US" sz="2800" b="1" baseline="300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rd</a:t>
            </a:r>
            <a: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Constitutional Amendment Act </a:t>
            </a:r>
            <a:b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&amp; </a:t>
            </a:r>
            <a:b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Its </a:t>
            </a:r>
            <a:r>
              <a:rPr lang="en-US" sz="2800" b="1" dirty="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I</a:t>
            </a:r>
            <a:r>
              <a:rPr lang="en-US" sz="2800" b="1"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mpact on Rural Development</a:t>
            </a:r>
            <a:br>
              <a:rPr lang="en-US" sz="2800" dirty="0">
                <a:solidFill>
                  <a:schemeClr val="accent5">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br>
            <a:endParaRPr lang="en-US" sz="2800" dirty="0">
              <a:solidFill>
                <a:schemeClr val="accent5">
                  <a:lumMod val="50000"/>
                </a:schemeClr>
              </a:solidFill>
            </a:endParaRP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97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C077-CC82-487B-B3A5-31743BDD43C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35BE710-08B5-46BB-A0DB-B6795117E5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0"/>
          </a:xfrm>
        </p:spPr>
      </p:pic>
      <p:sp>
        <p:nvSpPr>
          <p:cNvPr id="7" name="TextBox 6">
            <a:extLst>
              <a:ext uri="{FF2B5EF4-FFF2-40B4-BE49-F238E27FC236}">
                <a16:creationId xmlns:a16="http://schemas.microsoft.com/office/drawing/2014/main" id="{0466785A-BCEC-4DA5-9708-038E3C1C2031}"/>
              </a:ext>
            </a:extLst>
          </p:cNvPr>
          <p:cNvSpPr txBox="1"/>
          <p:nvPr/>
        </p:nvSpPr>
        <p:spPr>
          <a:xfrm>
            <a:off x="1040675" y="472831"/>
            <a:ext cx="10062754" cy="707886"/>
          </a:xfrm>
          <a:prstGeom prst="rect">
            <a:avLst/>
          </a:prstGeom>
          <a:noFill/>
        </p:spPr>
        <p:txBody>
          <a:bodyPr wrap="square">
            <a:spAutoFit/>
          </a:bodyPr>
          <a:lstStyle/>
          <a:p>
            <a:r>
              <a:rPr lang="en-US" sz="4000" dirty="0">
                <a:latin typeface="+mj-lt"/>
                <a:ea typeface="Cambria" panose="02040503050406030204" pitchFamily="18" charset="0"/>
              </a:rPr>
              <a:t>What is Panchayati Raj System ? </a:t>
            </a:r>
          </a:p>
        </p:txBody>
      </p:sp>
      <p:sp>
        <p:nvSpPr>
          <p:cNvPr id="9" name="TextBox 8">
            <a:extLst>
              <a:ext uri="{FF2B5EF4-FFF2-40B4-BE49-F238E27FC236}">
                <a16:creationId xmlns:a16="http://schemas.microsoft.com/office/drawing/2014/main" id="{305E7498-A364-4AEB-86FE-49A6936EFBDB}"/>
              </a:ext>
            </a:extLst>
          </p:cNvPr>
          <p:cNvSpPr txBox="1"/>
          <p:nvPr/>
        </p:nvSpPr>
        <p:spPr>
          <a:xfrm>
            <a:off x="1040675" y="1690688"/>
            <a:ext cx="10515599" cy="4985980"/>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Panchayati Raj is a system of local self government followed in India.</a:t>
            </a:r>
          </a:p>
          <a:p>
            <a:endParaRPr lang="en-US" sz="2000" b="0" i="0" dirty="0">
              <a:effectLst/>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The aim of Panchayati Raj system is to percolate the democracy to grass root level in Indian society. </a:t>
            </a:r>
          </a:p>
          <a:p>
            <a:endParaRPr lang="en-US" sz="2000" b="0" i="0" dirty="0">
              <a:effectLst/>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It is meant to ensure that local administrative affairs, particularly in rural areas, should be resolved by local government units constituted with elected members. </a:t>
            </a:r>
          </a:p>
          <a:p>
            <a:endParaRPr lang="en-US" sz="2000" b="0" i="0" dirty="0">
              <a:effectLst/>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000" b="0" i="0" dirty="0">
                <a:effectLst/>
                <a:latin typeface="Cambria" panose="02040503050406030204" pitchFamily="18" charset="0"/>
                <a:ea typeface="Cambria" panose="02040503050406030204" pitchFamily="18" charset="0"/>
              </a:rPr>
              <a:t>The modern </a:t>
            </a:r>
            <a:r>
              <a:rPr lang="en-US" sz="2000" dirty="0">
                <a:latin typeface="Cambria" panose="02040503050406030204" pitchFamily="18" charset="0"/>
                <a:ea typeface="Cambria" panose="02040503050406030204" pitchFamily="18" charset="0"/>
              </a:rPr>
              <a:t>P</a:t>
            </a:r>
            <a:r>
              <a:rPr lang="en-US" sz="2000" b="0" i="0" dirty="0">
                <a:effectLst/>
                <a:latin typeface="Cambria" panose="02040503050406030204" pitchFamily="18" charset="0"/>
                <a:ea typeface="Cambria" panose="02040503050406030204" pitchFamily="18" charset="0"/>
              </a:rPr>
              <a:t>anchayati </a:t>
            </a:r>
            <a:r>
              <a:rPr lang="en-US" sz="2000" dirty="0">
                <a:latin typeface="Cambria" panose="02040503050406030204" pitchFamily="18" charset="0"/>
                <a:ea typeface="Cambria" panose="02040503050406030204" pitchFamily="18" charset="0"/>
              </a:rPr>
              <a:t>R</a:t>
            </a:r>
            <a:r>
              <a:rPr lang="en-US" sz="2000" b="0" i="0" dirty="0">
                <a:effectLst/>
                <a:latin typeface="Cambria" panose="02040503050406030204" pitchFamily="18" charset="0"/>
                <a:ea typeface="Cambria" panose="02040503050406030204" pitchFamily="18" charset="0"/>
              </a:rPr>
              <a:t>aj system in India consists of three levels :</a:t>
            </a:r>
          </a:p>
          <a:p>
            <a:r>
              <a:rPr lang="en-US" sz="2000" dirty="0">
                <a:latin typeface="Cambria" panose="02040503050406030204" pitchFamily="18" charset="0"/>
                <a:ea typeface="Cambria" panose="02040503050406030204" pitchFamily="18" charset="0"/>
              </a:rPr>
              <a:t>      1. Gram Panchayat a</a:t>
            </a:r>
            <a:r>
              <a:rPr lang="en-US" sz="2000" b="0" i="0" dirty="0">
                <a:effectLst/>
                <a:latin typeface="Cambria" panose="02040503050406030204" pitchFamily="18" charset="0"/>
                <a:ea typeface="Cambria" panose="02040503050406030204" pitchFamily="18" charset="0"/>
              </a:rPr>
              <a:t>t Village level,  </a:t>
            </a:r>
          </a:p>
          <a:p>
            <a:r>
              <a:rPr lang="en-US" sz="2000" dirty="0">
                <a:latin typeface="Cambria" panose="02040503050406030204" pitchFamily="18" charset="0"/>
                <a:ea typeface="Cambria" panose="02040503050406030204" pitchFamily="18" charset="0"/>
              </a:rPr>
              <a:t>      2. Panchayat Samiti at B</a:t>
            </a:r>
            <a:r>
              <a:rPr lang="en-US" sz="2000" b="0" i="0" dirty="0">
                <a:effectLst/>
                <a:latin typeface="Cambria" panose="02040503050406030204" pitchFamily="18" charset="0"/>
                <a:ea typeface="Cambria" panose="02040503050406030204" pitchFamily="18" charset="0"/>
              </a:rPr>
              <a:t>lock level,</a:t>
            </a:r>
            <a:endParaRPr lang="en-US" sz="2000" dirty="0">
              <a:latin typeface="Cambria" panose="02040503050406030204" pitchFamily="18" charset="0"/>
              <a:ea typeface="Cambria" panose="02040503050406030204" pitchFamily="18" charset="0"/>
            </a:endParaRPr>
          </a:p>
          <a:p>
            <a:r>
              <a:rPr lang="en-US" sz="2000" b="0" i="0" dirty="0">
                <a:effectLst/>
                <a:latin typeface="Cambria" panose="02040503050406030204" pitchFamily="18" charset="0"/>
                <a:ea typeface="Cambria" panose="02040503050406030204" pitchFamily="18" charset="0"/>
              </a:rPr>
              <a:t>      3. Zilla Parishad at District level.</a:t>
            </a:r>
          </a:p>
          <a:p>
            <a:endParaRPr lang="en-US" sz="2000" b="0" i="0" dirty="0">
              <a:effectLst/>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000" dirty="0">
                <a:latin typeface="Cambria" panose="02040503050406030204" pitchFamily="18" charset="0"/>
                <a:ea typeface="Cambria" panose="02040503050406030204" pitchFamily="18" charset="0"/>
              </a:rPr>
              <a:t>73</a:t>
            </a:r>
            <a:r>
              <a:rPr lang="en-US" sz="2000" baseline="30000" dirty="0">
                <a:latin typeface="Cambria" panose="02040503050406030204" pitchFamily="18" charset="0"/>
                <a:ea typeface="Cambria" panose="02040503050406030204" pitchFamily="18" charset="0"/>
              </a:rPr>
              <a:t>rd</a:t>
            </a:r>
            <a:r>
              <a:rPr lang="en-US" sz="2000" dirty="0">
                <a:latin typeface="Cambria" panose="02040503050406030204" pitchFamily="18" charset="0"/>
                <a:ea typeface="Cambria" panose="02040503050406030204" pitchFamily="18" charset="0"/>
              </a:rPr>
              <a:t> Constitution Amendment Act (1992) to Indian Constitution confer the right to local self government to villages.  </a:t>
            </a:r>
            <a:endParaRPr lang="en-US" sz="2000" b="0" i="0" dirty="0">
              <a:effectLst/>
              <a:latin typeface="Cambria" panose="02040503050406030204" pitchFamily="18" charset="0"/>
              <a:ea typeface="Cambria" panose="02040503050406030204" pitchFamily="18" charset="0"/>
            </a:endParaRPr>
          </a:p>
          <a:p>
            <a:pPr marL="0" indent="0">
              <a:buNone/>
            </a:pPr>
            <a:endParaRPr lang="en-US" sz="1800" b="0" i="0" dirty="0">
              <a:solidFill>
                <a:srgbClr val="34495E"/>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4502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45000"/>
                <a:lumOff val="55000"/>
              </a:schemeClr>
            </a:gs>
            <a:gs pos="0">
              <a:schemeClr val="accent1">
                <a:lumMod val="45000"/>
                <a:lumOff val="55000"/>
              </a:schemeClr>
            </a:gs>
            <a:gs pos="1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DAEB-9F8B-41C0-A5AF-BB35C8E54F60}"/>
              </a:ext>
            </a:extLst>
          </p:cNvPr>
          <p:cNvSpPr>
            <a:spLocks noGrp="1"/>
          </p:cNvSpPr>
          <p:nvPr>
            <p:ph type="title"/>
          </p:nvPr>
        </p:nvSpPr>
        <p:spPr>
          <a:xfrm>
            <a:off x="838200" y="365126"/>
            <a:ext cx="10515600" cy="845366"/>
          </a:xfrm>
        </p:spPr>
        <p:txBody>
          <a:bodyPr>
            <a:normAutofit fontScale="90000"/>
          </a:bodyPr>
          <a:lstStyle/>
          <a:p>
            <a:r>
              <a:rPr lang="en-US" dirty="0"/>
              <a:t>Evolution of Panchayati Raj System.</a:t>
            </a:r>
          </a:p>
        </p:txBody>
      </p:sp>
      <p:sp>
        <p:nvSpPr>
          <p:cNvPr id="3" name="Content Placeholder 2">
            <a:extLst>
              <a:ext uri="{FF2B5EF4-FFF2-40B4-BE49-F238E27FC236}">
                <a16:creationId xmlns:a16="http://schemas.microsoft.com/office/drawing/2014/main" id="{1CB3898B-CE89-4000-8660-AD5731265AEF}"/>
              </a:ext>
            </a:extLst>
          </p:cNvPr>
          <p:cNvSpPr>
            <a:spLocks noGrp="1"/>
          </p:cNvSpPr>
          <p:nvPr>
            <p:ph idx="1"/>
          </p:nvPr>
        </p:nvSpPr>
        <p:spPr>
          <a:xfrm>
            <a:off x="838200" y="1480457"/>
            <a:ext cx="10515600" cy="4696506"/>
          </a:xfrm>
          <a:gradFill>
            <a:gsLst>
              <a:gs pos="100000">
                <a:schemeClr val="accent1">
                  <a:lumMod val="45000"/>
                  <a:lumOff val="55000"/>
                </a:schemeClr>
              </a:gs>
              <a:gs pos="0">
                <a:schemeClr val="accent1">
                  <a:lumMod val="45000"/>
                  <a:lumOff val="55000"/>
                </a:schemeClr>
              </a:gs>
              <a:gs pos="0">
                <a:schemeClr val="accent1">
                  <a:lumMod val="30000"/>
                  <a:lumOff val="70000"/>
                </a:schemeClr>
              </a:gs>
            </a:gsLst>
            <a:lin ang="5400000" scaled="1"/>
          </a:gradFill>
        </p:spPr>
        <p:txBody>
          <a:bodyPr>
            <a:normAutofit/>
          </a:bodyPr>
          <a:lstStyle/>
          <a:p>
            <a:r>
              <a:rPr lang="en-US" sz="1600" b="0" i="0" dirty="0">
                <a:solidFill>
                  <a:srgbClr val="333333"/>
                </a:solidFill>
                <a:effectLst/>
                <a:latin typeface="Cambria" panose="02040503050406030204" pitchFamily="18" charset="0"/>
                <a:ea typeface="Cambria" panose="02040503050406030204" pitchFamily="18" charset="0"/>
              </a:rPr>
              <a:t>The Panchayat system in India is </a:t>
            </a:r>
            <a:r>
              <a:rPr lang="en-US" sz="1600" b="1" dirty="0">
                <a:solidFill>
                  <a:srgbClr val="333333"/>
                </a:solidFill>
                <a:latin typeface="Cambria" panose="02040503050406030204" pitchFamily="18" charset="0"/>
                <a:ea typeface="Cambria" panose="02040503050406030204" pitchFamily="18" charset="0"/>
              </a:rPr>
              <a:t>NOT</a:t>
            </a:r>
            <a:r>
              <a:rPr lang="en-US" sz="1600" b="0" i="0" dirty="0">
                <a:solidFill>
                  <a:srgbClr val="333333"/>
                </a:solidFill>
                <a:effectLst/>
                <a:latin typeface="Cambria" panose="02040503050406030204" pitchFamily="18" charset="0"/>
                <a:ea typeface="Cambria" panose="02040503050406030204" pitchFamily="18" charset="0"/>
              </a:rPr>
              <a:t> purely a modern phenomenon.</a:t>
            </a:r>
          </a:p>
          <a:p>
            <a:r>
              <a:rPr lang="en-US" sz="1600" dirty="0">
                <a:solidFill>
                  <a:srgbClr val="333333"/>
                </a:solidFill>
                <a:latin typeface="Cambria" panose="02040503050406030204" pitchFamily="18" charset="0"/>
                <a:ea typeface="Cambria" panose="02040503050406030204" pitchFamily="18" charset="0"/>
              </a:rPr>
              <a:t>In fact, village panchayat existed in India for centuries.</a:t>
            </a:r>
          </a:p>
          <a:p>
            <a:r>
              <a:rPr lang="en-US" sz="1600" b="0" i="0" dirty="0">
                <a:solidFill>
                  <a:srgbClr val="333333"/>
                </a:solidFill>
                <a:effectLst/>
                <a:latin typeface="Cambria" panose="02040503050406030204" pitchFamily="18" charset="0"/>
                <a:ea typeface="Cambria" panose="02040503050406030204" pitchFamily="18" charset="0"/>
              </a:rPr>
              <a:t>In ancient India, panchayats were usually elected councils with executive and judicial powers.</a:t>
            </a:r>
          </a:p>
          <a:p>
            <a:r>
              <a:rPr lang="en-US" sz="1600" b="0" i="0" dirty="0">
                <a:solidFill>
                  <a:srgbClr val="333333"/>
                </a:solidFill>
                <a:effectLst/>
                <a:latin typeface="Cambria" panose="02040503050406030204" pitchFamily="18" charset="0"/>
                <a:ea typeface="Cambria" panose="02040503050406030204" pitchFamily="18" charset="0"/>
              </a:rPr>
              <a:t>The evolution of the Panchayati Raj System got a fillip after the attainment of independence and after the drafting of the Constitution.</a:t>
            </a:r>
          </a:p>
          <a:p>
            <a:r>
              <a:rPr lang="en-US" sz="1600" b="0" i="0" dirty="0">
                <a:solidFill>
                  <a:srgbClr val="333333"/>
                </a:solidFill>
                <a:effectLst/>
                <a:latin typeface="Cambria" panose="02040503050406030204" pitchFamily="18" charset="0"/>
                <a:ea typeface="Cambria" panose="02040503050406030204" pitchFamily="18" charset="0"/>
              </a:rPr>
              <a:t>The Constitution of India in Article 40 enjoined: “The state shall take steps to organize village panchayats and endow them with such powers and authority as may be necessary to enable them to function as units of self-government”.</a:t>
            </a:r>
            <a:endParaRPr lang="en-US" sz="1600" dirty="0">
              <a:solidFill>
                <a:srgbClr val="333333"/>
              </a:solidFill>
              <a:latin typeface="Cambria" panose="02040503050406030204" pitchFamily="18" charset="0"/>
              <a:ea typeface="Cambria" panose="02040503050406030204" pitchFamily="18" charset="0"/>
            </a:endParaRPr>
          </a:p>
          <a:p>
            <a:pPr algn="l"/>
            <a:r>
              <a:rPr lang="en-US" sz="1600" b="0" i="0" dirty="0">
                <a:solidFill>
                  <a:srgbClr val="333333"/>
                </a:solidFill>
                <a:effectLst/>
                <a:latin typeface="Cambria" panose="02040503050406030204" pitchFamily="18" charset="0"/>
                <a:ea typeface="Cambria" panose="02040503050406030204" pitchFamily="18" charset="0"/>
              </a:rPr>
              <a:t>There were a number of committees appointed by the Government of India to study the implementation of self-government at the rural level and also recommend steps in achieving this goal.</a:t>
            </a:r>
          </a:p>
          <a:p>
            <a:pPr algn="l"/>
            <a:r>
              <a:rPr lang="en-US" sz="1600" b="0" i="0" dirty="0">
                <a:solidFill>
                  <a:srgbClr val="333333"/>
                </a:solidFill>
                <a:effectLst/>
                <a:latin typeface="Cambria" panose="02040503050406030204" pitchFamily="18" charset="0"/>
                <a:ea typeface="Cambria" panose="02040503050406030204" pitchFamily="18" charset="0"/>
              </a:rPr>
              <a:t>The committees appointed are as follows:</a:t>
            </a:r>
          </a:p>
          <a:p>
            <a:pPr marL="0" indent="0" algn="just">
              <a:buNone/>
            </a:pPr>
            <a:r>
              <a:rPr lang="en-US" sz="1600" b="0" i="0" dirty="0">
                <a:solidFill>
                  <a:srgbClr val="333333"/>
                </a:solidFill>
                <a:effectLst/>
                <a:latin typeface="Cambria" panose="02040503050406030204" pitchFamily="18" charset="0"/>
                <a:ea typeface="Cambria" panose="02040503050406030204" pitchFamily="18" charset="0"/>
              </a:rPr>
              <a:t>       1. Balwant Rai Mehta Committee (1957)</a:t>
            </a:r>
          </a:p>
          <a:p>
            <a:pPr marL="0" indent="0" algn="just">
              <a:buNone/>
            </a:pPr>
            <a:r>
              <a:rPr lang="en-US" sz="1600" b="0" i="0" dirty="0">
                <a:solidFill>
                  <a:srgbClr val="333333"/>
                </a:solidFill>
                <a:effectLst/>
                <a:latin typeface="Cambria" panose="02040503050406030204" pitchFamily="18" charset="0"/>
                <a:ea typeface="Cambria" panose="02040503050406030204" pitchFamily="18" charset="0"/>
              </a:rPr>
              <a:t>       2. Ashok Mehta Committee (1977)</a:t>
            </a:r>
          </a:p>
          <a:p>
            <a:pPr marL="0" indent="0" algn="just">
              <a:buNone/>
            </a:pPr>
            <a:r>
              <a:rPr lang="en-US" sz="1600" b="0" i="0" dirty="0">
                <a:solidFill>
                  <a:srgbClr val="333333"/>
                </a:solidFill>
                <a:effectLst/>
                <a:latin typeface="Cambria" panose="02040503050406030204" pitchFamily="18" charset="0"/>
                <a:ea typeface="Cambria" panose="02040503050406030204" pitchFamily="18" charset="0"/>
              </a:rPr>
              <a:t>       3. G V K Rao Committee (1985)</a:t>
            </a:r>
          </a:p>
          <a:p>
            <a:pPr marL="0" indent="0" algn="l">
              <a:buNone/>
            </a:pPr>
            <a:r>
              <a:rPr lang="en-US" sz="1600" b="0" i="0" dirty="0">
                <a:solidFill>
                  <a:srgbClr val="333333"/>
                </a:solidFill>
                <a:effectLst/>
                <a:latin typeface="Cambria" panose="02040503050406030204" pitchFamily="18" charset="0"/>
                <a:ea typeface="Cambria" panose="02040503050406030204" pitchFamily="18" charset="0"/>
              </a:rPr>
              <a:t>       4. L M </a:t>
            </a:r>
            <a:r>
              <a:rPr lang="en-US" sz="1600" b="0" i="0" dirty="0" err="1">
                <a:solidFill>
                  <a:srgbClr val="333333"/>
                </a:solidFill>
                <a:effectLst/>
                <a:latin typeface="Cambria" panose="02040503050406030204" pitchFamily="18" charset="0"/>
                <a:ea typeface="Cambria" panose="02040503050406030204" pitchFamily="18" charset="0"/>
              </a:rPr>
              <a:t>Singhvi</a:t>
            </a:r>
            <a:r>
              <a:rPr lang="en-US" sz="1600" b="0" i="0" dirty="0">
                <a:solidFill>
                  <a:srgbClr val="333333"/>
                </a:solidFill>
                <a:effectLst/>
                <a:latin typeface="Cambria" panose="02040503050406030204" pitchFamily="18" charset="0"/>
                <a:ea typeface="Cambria" panose="02040503050406030204" pitchFamily="18" charset="0"/>
              </a:rPr>
              <a:t> Committee (1986)</a:t>
            </a:r>
          </a:p>
          <a:p>
            <a:endParaRPr lang="en-US" sz="1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51575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A831EA-3A5C-431F-A25A-A6E4AE713A41}"/>
              </a:ext>
            </a:extLst>
          </p:cNvPr>
          <p:cNvSpPr>
            <a:spLocks noGrp="1"/>
          </p:cNvSpPr>
          <p:nvPr>
            <p:ph idx="1"/>
          </p:nvPr>
        </p:nvSpPr>
        <p:spPr>
          <a:xfrm>
            <a:off x="838200" y="487680"/>
            <a:ext cx="10604863" cy="5689283"/>
          </a:xfrm>
        </p:spPr>
        <p:txBody>
          <a:bodyPr>
            <a:normAutofit/>
          </a:bodyPr>
          <a:lstStyle/>
          <a:p>
            <a:pPr marL="0" indent="0" algn="just">
              <a:buNone/>
            </a:pPr>
            <a:endParaRPr lang="en-US" sz="1800" b="1" dirty="0"/>
          </a:p>
          <a:p>
            <a:pPr marL="0" indent="0" algn="just">
              <a:buNone/>
            </a:pPr>
            <a:r>
              <a:rPr lang="en-US" sz="2400" b="1" dirty="0">
                <a:latin typeface="Calibri" panose="020F0502020204030204" pitchFamily="34" charset="0"/>
                <a:cs typeface="Calibri" panose="020F0502020204030204" pitchFamily="34" charset="0"/>
              </a:rPr>
              <a:t>Significance of 73</a:t>
            </a:r>
            <a:r>
              <a:rPr lang="en-US" sz="2400" b="1" baseline="30000" dirty="0">
                <a:latin typeface="Calibri" panose="020F0502020204030204" pitchFamily="34" charset="0"/>
                <a:cs typeface="Calibri" panose="020F0502020204030204" pitchFamily="34" charset="0"/>
              </a:rPr>
              <a:t>rd</a:t>
            </a:r>
            <a:r>
              <a:rPr lang="en-US" sz="2400" b="1" dirty="0">
                <a:latin typeface="Calibri" panose="020F0502020204030204" pitchFamily="34" charset="0"/>
                <a:cs typeface="Calibri" panose="020F0502020204030204" pitchFamily="34" charset="0"/>
              </a:rPr>
              <a:t> Constitution Amendment Act, 1992</a:t>
            </a:r>
          </a:p>
          <a:p>
            <a:pPr marL="0" indent="0" algn="just">
              <a:buNone/>
            </a:pPr>
            <a:endParaRPr lang="en-US" sz="1800" b="0" i="0" dirty="0">
              <a:effectLst/>
            </a:endParaRPr>
          </a:p>
          <a:p>
            <a:pPr algn="just"/>
            <a:r>
              <a:rPr lang="en-US" b="0" i="0" dirty="0">
                <a:effectLst/>
                <a:latin typeface="Cambria" panose="02040503050406030204" pitchFamily="18" charset="0"/>
                <a:ea typeface="Cambria" panose="02040503050406030204" pitchFamily="18" charset="0"/>
              </a:rPr>
              <a:t>The Act is a very significant step in creating democratic institutions at the grassroots level in the country. The Act has transformed the representative democracy into participatory democracy.</a:t>
            </a:r>
          </a:p>
          <a:p>
            <a:pPr marL="0" indent="0" algn="just">
              <a:buNone/>
            </a:pPr>
            <a:endParaRPr lang="en-US" b="0" i="0" dirty="0">
              <a:effectLst/>
              <a:latin typeface="Cambria" panose="02040503050406030204" pitchFamily="18" charset="0"/>
              <a:ea typeface="Cambria" panose="02040503050406030204" pitchFamily="18" charset="0"/>
            </a:endParaRPr>
          </a:p>
          <a:p>
            <a:pPr algn="just"/>
            <a:r>
              <a:rPr lang="en-US" b="0" i="0" dirty="0">
                <a:effectLst/>
                <a:latin typeface="Cambria" panose="02040503050406030204" pitchFamily="18" charset="0"/>
                <a:ea typeface="Cambria" panose="02040503050406030204" pitchFamily="18" charset="0"/>
              </a:rPr>
              <a:t>The Act added Part IX to the Constitution, “The Panchayats” and also added the Eleventh Schedule which consists of the 29 functional items of the panchayats.</a:t>
            </a:r>
          </a:p>
          <a:p>
            <a:pPr marL="0" indent="0" algn="just">
              <a:buNone/>
            </a:pPr>
            <a:endParaRPr lang="en-US" b="0" i="0" dirty="0">
              <a:effectLst/>
              <a:latin typeface="Cambria" panose="02040503050406030204" pitchFamily="18" charset="0"/>
              <a:ea typeface="Cambria" panose="02040503050406030204" pitchFamily="18" charset="0"/>
            </a:endParaRPr>
          </a:p>
          <a:p>
            <a:pPr algn="just"/>
            <a:r>
              <a:rPr lang="en-US" b="0" i="0" dirty="0">
                <a:effectLst/>
                <a:latin typeface="Cambria" panose="02040503050406030204" pitchFamily="18" charset="0"/>
                <a:ea typeface="Cambria" panose="02040503050406030204" pitchFamily="18" charset="0"/>
              </a:rPr>
              <a:t>Part IX of the Constitution contains Article 243 to Article 243 O.</a:t>
            </a:r>
          </a:p>
          <a:p>
            <a:pPr marL="0" indent="0" algn="just">
              <a:buNone/>
            </a:pPr>
            <a:endParaRPr lang="en-US" b="0" i="0" dirty="0">
              <a:effectLst/>
              <a:latin typeface="Cambria" panose="02040503050406030204" pitchFamily="18" charset="0"/>
              <a:ea typeface="Cambria" panose="02040503050406030204" pitchFamily="18" charset="0"/>
            </a:endParaRPr>
          </a:p>
          <a:p>
            <a:pPr algn="just"/>
            <a:r>
              <a:rPr lang="en-US" b="0" i="0" dirty="0">
                <a:effectLst/>
                <a:latin typeface="Cambria" panose="02040503050406030204" pitchFamily="18" charset="0"/>
                <a:ea typeface="Cambria" panose="02040503050406030204" pitchFamily="18" charset="0"/>
              </a:rPr>
              <a:t>This 73rd Amendment Act provides shape to Article 40 of the Constitution which is </a:t>
            </a:r>
            <a:r>
              <a:rPr lang="en-US" b="0" i="0" u="none" strike="noStrike" dirty="0">
                <a:effectLst/>
                <a:latin typeface="Cambria" panose="02040503050406030204" pitchFamily="18" charset="0"/>
                <a:ea typeface="Cambria" panose="02040503050406030204" pitchFamily="18" charset="0"/>
              </a:rPr>
              <a:t>directive principles of state policy</a:t>
            </a:r>
            <a:r>
              <a:rPr lang="en-US" b="0" i="0" dirty="0">
                <a:effectLst/>
                <a:latin typeface="Cambria" panose="02040503050406030204" pitchFamily="18" charset="0"/>
                <a:ea typeface="Cambria" panose="02040503050406030204" pitchFamily="18" charset="0"/>
              </a:rPr>
              <a:t>, which directs the state to organize the village panchayats and provide them powers and authority so that they can function as self-government.</a:t>
            </a:r>
          </a:p>
          <a:p>
            <a:pPr algn="just"/>
            <a:endParaRPr lang="en-US" b="0" i="0" dirty="0">
              <a:solidFill>
                <a:srgbClr val="333333"/>
              </a:solidFill>
              <a:effectLst/>
              <a:latin typeface="Cambria" panose="02040503050406030204" pitchFamily="18" charset="0"/>
              <a:ea typeface="Cambria" panose="02040503050406030204" pitchFamily="18" charset="0"/>
            </a:endParaRPr>
          </a:p>
          <a:p>
            <a:pPr algn="just"/>
            <a:endParaRPr lang="en-US" sz="1100" b="0" i="0" dirty="0">
              <a:solidFill>
                <a:srgbClr val="333333"/>
              </a:solidFill>
              <a:effectLst/>
              <a:latin typeface="Roboto"/>
            </a:endParaRPr>
          </a:p>
          <a:p>
            <a:pPr algn="just"/>
            <a:endParaRPr lang="en-US" dirty="0"/>
          </a:p>
        </p:txBody>
      </p:sp>
    </p:spTree>
    <p:extLst>
      <p:ext uri="{BB962C8B-B14F-4D97-AF65-F5344CB8AC3E}">
        <p14:creationId xmlns:p14="http://schemas.microsoft.com/office/powerpoint/2010/main" val="2089441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192E3-F0DE-45E9-96E9-FCAD272D343B}"/>
              </a:ext>
            </a:extLst>
          </p:cNvPr>
          <p:cNvSpPr>
            <a:spLocks noGrp="1"/>
          </p:cNvSpPr>
          <p:nvPr>
            <p:ph idx="1"/>
          </p:nvPr>
        </p:nvSpPr>
        <p:spPr>
          <a:xfrm>
            <a:off x="618309" y="487680"/>
            <a:ext cx="11173097" cy="6026331"/>
          </a:xfrm>
        </p:spPr>
        <p:txBody>
          <a:bodyPr>
            <a:normAutofit/>
          </a:bodyPr>
          <a:lstStyle/>
          <a:p>
            <a:pPr marL="0" indent="0">
              <a:buNone/>
            </a:pPr>
            <a:r>
              <a:rPr lang="en-US" sz="2000" b="1" dirty="0">
                <a:latin typeface="Calibri" panose="020F0502020204030204" pitchFamily="34" charset="0"/>
                <a:cs typeface="Calibri" panose="020F0502020204030204" pitchFamily="34" charset="0"/>
              </a:rPr>
              <a:t>Salient Features of 73</a:t>
            </a:r>
            <a:r>
              <a:rPr lang="en-US" sz="2000" b="1" baseline="30000" dirty="0">
                <a:latin typeface="Calibri" panose="020F0502020204030204" pitchFamily="34" charset="0"/>
                <a:cs typeface="Calibri" panose="020F0502020204030204" pitchFamily="34" charset="0"/>
              </a:rPr>
              <a:t>rd</a:t>
            </a:r>
            <a:r>
              <a:rPr lang="en-US" sz="2000" b="1" dirty="0">
                <a:latin typeface="Calibri" panose="020F0502020204030204" pitchFamily="34" charset="0"/>
                <a:cs typeface="Calibri" panose="020F0502020204030204" pitchFamily="34" charset="0"/>
              </a:rPr>
              <a:t> Constitution Amendment Act, 1992</a:t>
            </a:r>
          </a:p>
          <a:p>
            <a:pPr marL="0" indent="0">
              <a:buNone/>
            </a:pPr>
            <a:endParaRPr lang="en-US" dirty="0"/>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Organization of </a:t>
            </a:r>
            <a:r>
              <a:rPr lang="en-US" sz="1600" b="1" i="0" dirty="0">
                <a:solidFill>
                  <a:srgbClr val="000000"/>
                </a:solidFill>
                <a:effectLst/>
                <a:latin typeface="Cambria" panose="02040503050406030204" pitchFamily="18" charset="0"/>
                <a:ea typeface="Cambria" panose="02040503050406030204" pitchFamily="18" charset="0"/>
              </a:rPr>
              <a:t>Gram </a:t>
            </a:r>
            <a:r>
              <a:rPr lang="en-US" sz="1600" b="1" i="0" dirty="0" err="1">
                <a:solidFill>
                  <a:srgbClr val="000000"/>
                </a:solidFill>
                <a:effectLst/>
                <a:latin typeface="Cambria" panose="02040503050406030204" pitchFamily="18" charset="0"/>
                <a:ea typeface="Cambria" panose="02040503050406030204" pitchFamily="18" charset="0"/>
              </a:rPr>
              <a:t>Sabhas</a:t>
            </a:r>
            <a:r>
              <a:rPr lang="en-US" sz="1600" dirty="0">
                <a:solidFill>
                  <a:srgbClr val="000000"/>
                </a:solidFill>
                <a:latin typeface="Cambria" panose="02040503050406030204" pitchFamily="18" charset="0"/>
                <a:ea typeface="Cambria" panose="02040503050406030204" pitchFamily="18" charset="0"/>
              </a:rPr>
              <a:t>. </a:t>
            </a:r>
            <a:r>
              <a:rPr lang="en-US" sz="1600" b="0" i="0" dirty="0">
                <a:effectLst/>
                <a:latin typeface="Cambria" panose="02040503050406030204" pitchFamily="18" charset="0"/>
                <a:ea typeface="Cambria" panose="02040503050406030204" pitchFamily="18" charset="0"/>
              </a:rPr>
              <a:t>Gram Sabha is the primary body of the Panchayati Raj system. It is a village assembly consisting of all the registered voters within the area of the panchayat. It will exercise powers and perform such functions as determined by the state legislature.</a:t>
            </a:r>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 Creation of a </a:t>
            </a:r>
            <a:r>
              <a:rPr lang="en-US" sz="1600" b="1" i="0" dirty="0">
                <a:solidFill>
                  <a:srgbClr val="000000"/>
                </a:solidFill>
                <a:effectLst/>
                <a:latin typeface="Cambria" panose="02040503050406030204" pitchFamily="18" charset="0"/>
                <a:ea typeface="Cambria" panose="02040503050406030204" pitchFamily="18" charset="0"/>
              </a:rPr>
              <a:t>three-tier</a:t>
            </a:r>
            <a:r>
              <a:rPr lang="en-US" sz="1600" b="0" i="0" dirty="0">
                <a:solidFill>
                  <a:srgbClr val="000000"/>
                </a:solidFill>
                <a:effectLst/>
                <a:latin typeface="Cambria" panose="02040503050406030204" pitchFamily="18" charset="0"/>
                <a:ea typeface="Cambria" panose="02040503050406030204" pitchFamily="18" charset="0"/>
              </a:rPr>
              <a:t> Panchayati Raj Structure </a:t>
            </a:r>
            <a:r>
              <a:rPr lang="en-US" sz="1600" b="1" i="0" dirty="0">
                <a:solidFill>
                  <a:srgbClr val="000000"/>
                </a:solidFill>
                <a:effectLst/>
                <a:latin typeface="Cambria" panose="02040503050406030204" pitchFamily="18" charset="0"/>
                <a:ea typeface="Cambria" panose="02040503050406030204" pitchFamily="18" charset="0"/>
              </a:rPr>
              <a:t>at the District (Zila), Block and Village levels</a:t>
            </a:r>
            <a:r>
              <a:rPr lang="en-US" sz="1600" b="0" i="0" dirty="0">
                <a:solidFill>
                  <a:srgbClr val="000000"/>
                </a:solidFill>
                <a:effectLst/>
                <a:latin typeface="Cambria" panose="02040503050406030204" pitchFamily="18" charset="0"/>
                <a:ea typeface="Cambria" panose="02040503050406030204" pitchFamily="18" charset="0"/>
              </a:rPr>
              <a:t>;</a:t>
            </a:r>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 Almost all posts, at all levels to be filled by </a:t>
            </a:r>
            <a:r>
              <a:rPr lang="en-US" sz="1600" b="1" i="0" dirty="0">
                <a:solidFill>
                  <a:srgbClr val="000000"/>
                </a:solidFill>
                <a:effectLst/>
                <a:latin typeface="Cambria" panose="02040503050406030204" pitchFamily="18" charset="0"/>
                <a:ea typeface="Cambria" panose="02040503050406030204" pitchFamily="18" charset="0"/>
              </a:rPr>
              <a:t>direct elections</a:t>
            </a:r>
            <a:r>
              <a:rPr lang="en-US" sz="1600" b="0" i="0" dirty="0">
                <a:solidFill>
                  <a:srgbClr val="000000"/>
                </a:solidFill>
                <a:effectLst/>
                <a:latin typeface="Cambria" panose="02040503050406030204" pitchFamily="18" charset="0"/>
                <a:ea typeface="Cambria" panose="02040503050406030204" pitchFamily="18" charset="0"/>
              </a:rPr>
              <a:t>;</a:t>
            </a:r>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 Minimum age for contesting elections to the Panchayati Raj institutions be twenty one (21) years;</a:t>
            </a:r>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 The </a:t>
            </a:r>
            <a:r>
              <a:rPr lang="en-US" sz="1600" b="1" i="0" dirty="0">
                <a:solidFill>
                  <a:srgbClr val="000000"/>
                </a:solidFill>
                <a:effectLst/>
                <a:latin typeface="Cambria" panose="02040503050406030204" pitchFamily="18" charset="0"/>
                <a:ea typeface="Cambria" panose="02040503050406030204" pitchFamily="18" charset="0"/>
              </a:rPr>
              <a:t>post of Chairman at the District and Block levels should be filled by indirect election</a:t>
            </a:r>
            <a:r>
              <a:rPr lang="en-US" sz="1600" b="0" i="0" dirty="0">
                <a:solidFill>
                  <a:srgbClr val="000000"/>
                </a:solidFill>
                <a:effectLst/>
                <a:latin typeface="Cambria" panose="02040503050406030204" pitchFamily="18" charset="0"/>
                <a:ea typeface="Cambria" panose="02040503050406030204" pitchFamily="18" charset="0"/>
              </a:rPr>
              <a:t>;</a:t>
            </a:r>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 There should be </a:t>
            </a:r>
            <a:r>
              <a:rPr lang="en-US" sz="1600" b="1" i="0" dirty="0">
                <a:solidFill>
                  <a:srgbClr val="000000"/>
                </a:solidFill>
                <a:effectLst/>
                <a:latin typeface="Cambria" panose="02040503050406030204" pitchFamily="18" charset="0"/>
                <a:ea typeface="Cambria" panose="02040503050406030204" pitchFamily="18" charset="0"/>
              </a:rPr>
              <a:t>reservation of seats for Scheduled Castes/ Scheduled Tribes</a:t>
            </a:r>
            <a:r>
              <a:rPr lang="en-US" sz="1600" b="0" i="0" dirty="0">
                <a:solidFill>
                  <a:srgbClr val="000000"/>
                </a:solidFill>
                <a:effectLst/>
                <a:latin typeface="Cambria" panose="02040503050406030204" pitchFamily="18" charset="0"/>
                <a:ea typeface="Cambria" panose="02040503050406030204" pitchFamily="18" charset="0"/>
              </a:rPr>
              <a:t> in Panchayats, in proportion to their population, and for women in Panchayats up to one-third seats;</a:t>
            </a:r>
          </a:p>
          <a:p>
            <a:pPr algn="l">
              <a:buFont typeface="+mj-lt"/>
              <a:buAutoNum type="arabicPeriod"/>
            </a:pPr>
            <a:r>
              <a:rPr lang="en-US" sz="1600" b="1" i="0" dirty="0">
                <a:solidFill>
                  <a:srgbClr val="000000"/>
                </a:solidFill>
                <a:effectLst/>
                <a:latin typeface="Cambria" panose="02040503050406030204" pitchFamily="18" charset="0"/>
                <a:ea typeface="Cambria" panose="02040503050406030204" pitchFamily="18" charset="0"/>
              </a:rPr>
              <a:t> State Election Commission</a:t>
            </a:r>
            <a:r>
              <a:rPr lang="en-US" sz="1600" b="0" i="0" dirty="0">
                <a:solidFill>
                  <a:srgbClr val="000000"/>
                </a:solidFill>
                <a:effectLst/>
                <a:latin typeface="Cambria" panose="02040503050406030204" pitchFamily="18" charset="0"/>
                <a:ea typeface="Cambria" panose="02040503050406030204" pitchFamily="18" charset="0"/>
              </a:rPr>
              <a:t> to be set up in each State to conduct elections to Panchayati Raj institutions;</a:t>
            </a:r>
          </a:p>
          <a:p>
            <a:pPr algn="l">
              <a:buFont typeface="+mj-lt"/>
              <a:buAutoNum type="arabicPeriod"/>
            </a:pPr>
            <a:r>
              <a:rPr lang="en-US" sz="1600" b="0" i="0" dirty="0">
                <a:solidFill>
                  <a:srgbClr val="000000"/>
                </a:solidFill>
                <a:effectLst/>
                <a:latin typeface="Cambria" panose="02040503050406030204" pitchFamily="18" charset="0"/>
                <a:ea typeface="Cambria" panose="02040503050406030204" pitchFamily="18" charset="0"/>
              </a:rPr>
              <a:t> The </a:t>
            </a:r>
            <a:r>
              <a:rPr lang="en-US" sz="1600" b="1" i="0" dirty="0">
                <a:solidFill>
                  <a:srgbClr val="000000"/>
                </a:solidFill>
                <a:effectLst/>
                <a:latin typeface="Cambria" panose="02040503050406030204" pitchFamily="18" charset="0"/>
                <a:ea typeface="Cambria" panose="02040503050406030204" pitchFamily="18" charset="0"/>
              </a:rPr>
              <a:t>tenure of Panchayati Raj institutions is five years</a:t>
            </a:r>
            <a:r>
              <a:rPr lang="en-US" sz="1600" b="0" i="0" dirty="0">
                <a:solidFill>
                  <a:srgbClr val="000000"/>
                </a:solidFill>
                <a:effectLst/>
                <a:latin typeface="Cambria" panose="02040503050406030204" pitchFamily="18" charset="0"/>
                <a:ea typeface="Cambria" panose="02040503050406030204" pitchFamily="18" charset="0"/>
              </a:rPr>
              <a:t>, if dissolved earlier, fresh elections to be held within six months; and</a:t>
            </a:r>
          </a:p>
          <a:p>
            <a:pPr algn="l">
              <a:buFont typeface="+mj-lt"/>
              <a:buAutoNum type="arabicPeriod"/>
            </a:pPr>
            <a:r>
              <a:rPr lang="en-US" sz="1600" dirty="0">
                <a:solidFill>
                  <a:srgbClr val="000000"/>
                </a:solidFill>
                <a:latin typeface="Cambria" panose="02040503050406030204" pitchFamily="18" charset="0"/>
                <a:ea typeface="Cambria" panose="02040503050406030204" pitchFamily="18" charset="0"/>
              </a:rPr>
              <a:t> A</a:t>
            </a:r>
            <a:r>
              <a:rPr lang="en-US" sz="1600" b="0" i="0" dirty="0">
                <a:solidFill>
                  <a:srgbClr val="000000"/>
                </a:solidFill>
                <a:effectLst/>
                <a:latin typeface="Cambria" panose="02040503050406030204" pitchFamily="18" charset="0"/>
                <a:ea typeface="Cambria" panose="02040503050406030204" pitchFamily="18" charset="0"/>
              </a:rPr>
              <a:t> </a:t>
            </a:r>
            <a:r>
              <a:rPr lang="en-US" sz="1600" b="1" i="0" dirty="0">
                <a:solidFill>
                  <a:srgbClr val="000000"/>
                </a:solidFill>
                <a:effectLst/>
                <a:latin typeface="Cambria" panose="02040503050406030204" pitchFamily="18" charset="0"/>
                <a:ea typeface="Cambria" panose="02040503050406030204" pitchFamily="18" charset="0"/>
              </a:rPr>
              <a:t>State Finance Commission</a:t>
            </a:r>
            <a:r>
              <a:rPr lang="en-US" sz="1600" b="0" i="0" dirty="0">
                <a:solidFill>
                  <a:srgbClr val="000000"/>
                </a:solidFill>
                <a:effectLst/>
                <a:latin typeface="Cambria" panose="02040503050406030204" pitchFamily="18" charset="0"/>
                <a:ea typeface="Cambria" panose="02040503050406030204" pitchFamily="18" charset="0"/>
              </a:rPr>
              <a:t> is to be set up in each State every five years.</a:t>
            </a:r>
          </a:p>
        </p:txBody>
      </p:sp>
    </p:spTree>
    <p:extLst>
      <p:ext uri="{BB962C8B-B14F-4D97-AF65-F5344CB8AC3E}">
        <p14:creationId xmlns:p14="http://schemas.microsoft.com/office/powerpoint/2010/main" val="2434654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F923-8F2C-422A-9F55-BF2FEDD19C5E}"/>
              </a:ext>
            </a:extLst>
          </p:cNvPr>
          <p:cNvSpPr>
            <a:spLocks noGrp="1"/>
          </p:cNvSpPr>
          <p:nvPr>
            <p:ph type="title"/>
          </p:nvPr>
        </p:nvSpPr>
        <p:spPr>
          <a:xfrm>
            <a:off x="1066800" y="642594"/>
            <a:ext cx="10058400" cy="820446"/>
          </a:xfrm>
        </p:spPr>
        <p:txBody>
          <a:bodyPr>
            <a:normAutofit/>
          </a:bodyPr>
          <a:lstStyle/>
          <a:p>
            <a:r>
              <a:rPr lang="en-US" sz="2400" dirty="0"/>
              <a:t>These are the some images of Gram Sabha i.e. Assembly of villagers</a:t>
            </a:r>
          </a:p>
        </p:txBody>
      </p:sp>
      <p:pic>
        <p:nvPicPr>
          <p:cNvPr id="5" name="Content Placeholder 4">
            <a:extLst>
              <a:ext uri="{FF2B5EF4-FFF2-40B4-BE49-F238E27FC236}">
                <a16:creationId xmlns:a16="http://schemas.microsoft.com/office/drawing/2014/main" id="{8B909970-B7EF-4BC9-A918-08D42C41D3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913" y="1955393"/>
            <a:ext cx="5239915" cy="3400379"/>
          </a:xfrm>
        </p:spPr>
      </p:pic>
      <p:pic>
        <p:nvPicPr>
          <p:cNvPr id="9" name="Picture 8">
            <a:extLst>
              <a:ext uri="{FF2B5EF4-FFF2-40B4-BE49-F238E27FC236}">
                <a16:creationId xmlns:a16="http://schemas.microsoft.com/office/drawing/2014/main" id="{518DA546-CF66-43BB-B00F-B69672B7A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9808" y="1955392"/>
            <a:ext cx="4950279" cy="3400379"/>
          </a:xfrm>
          <a:prstGeom prst="rect">
            <a:avLst/>
          </a:prstGeom>
        </p:spPr>
      </p:pic>
    </p:spTree>
    <p:extLst>
      <p:ext uri="{BB962C8B-B14F-4D97-AF65-F5344CB8AC3E}">
        <p14:creationId xmlns:p14="http://schemas.microsoft.com/office/powerpoint/2010/main" val="835760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EC96-86E5-4E60-B7B5-6637C6784B06}"/>
              </a:ext>
            </a:extLst>
          </p:cNvPr>
          <p:cNvSpPr>
            <a:spLocks noGrp="1"/>
          </p:cNvSpPr>
          <p:nvPr>
            <p:ph type="title"/>
          </p:nvPr>
        </p:nvSpPr>
        <p:spPr>
          <a:xfrm>
            <a:off x="838200" y="365125"/>
            <a:ext cx="10515600" cy="697321"/>
          </a:xfrm>
        </p:spPr>
        <p:txBody>
          <a:bodyPr>
            <a:normAutofit/>
          </a:bodyPr>
          <a:lstStyle/>
          <a:p>
            <a:r>
              <a:rPr lang="en-US" sz="3200" dirty="0">
                <a:latin typeface="Calibri" panose="020F0502020204030204" pitchFamily="34" charset="0"/>
                <a:cs typeface="Calibri" panose="020F0502020204030204" pitchFamily="34" charset="0"/>
              </a:rPr>
              <a:t>Functions of Gram Panchayat</a:t>
            </a:r>
          </a:p>
        </p:txBody>
      </p:sp>
      <p:sp>
        <p:nvSpPr>
          <p:cNvPr id="3" name="Content Placeholder 2">
            <a:extLst>
              <a:ext uri="{FF2B5EF4-FFF2-40B4-BE49-F238E27FC236}">
                <a16:creationId xmlns:a16="http://schemas.microsoft.com/office/drawing/2014/main" id="{3294457D-60E7-4FF2-8ED0-8CD5304BE0B8}"/>
              </a:ext>
            </a:extLst>
          </p:cNvPr>
          <p:cNvSpPr>
            <a:spLocks noGrp="1"/>
          </p:cNvSpPr>
          <p:nvPr>
            <p:ph idx="1"/>
          </p:nvPr>
        </p:nvSpPr>
        <p:spPr>
          <a:xfrm>
            <a:off x="461555" y="1184366"/>
            <a:ext cx="11425646" cy="5308509"/>
          </a:xfrm>
        </p:spPr>
        <p:txBody>
          <a:bodyPr>
            <a:noAutofit/>
          </a:bodyPr>
          <a:lstStyle/>
          <a:p>
            <a:pPr algn="l">
              <a:buFont typeface="Arial" panose="020B0604020202020204" pitchFamily="34" charset="0"/>
              <a:buChar char="•"/>
            </a:pPr>
            <a:r>
              <a:rPr lang="en-US" sz="1600" b="0" i="0" dirty="0">
                <a:solidFill>
                  <a:srgbClr val="000000"/>
                </a:solidFill>
                <a:effectLst/>
                <a:latin typeface="Cambria" panose="02040503050406030204" pitchFamily="18" charset="0"/>
                <a:ea typeface="Cambria" panose="02040503050406030204" pitchFamily="18" charset="0"/>
              </a:rPr>
              <a:t>Gram Panchayat is primary level of Panchayati Raj system.</a:t>
            </a:r>
          </a:p>
          <a:p>
            <a:pPr marL="0" indent="0" algn="l">
              <a:buNone/>
            </a:pPr>
            <a:endParaRPr lang="en-US" sz="16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600" b="0" i="0" dirty="0">
                <a:solidFill>
                  <a:srgbClr val="000000"/>
                </a:solidFill>
                <a:effectLst/>
                <a:latin typeface="Cambria" panose="02040503050406030204" pitchFamily="18" charset="0"/>
                <a:ea typeface="Cambria" panose="02040503050406030204" pitchFamily="18" charset="0"/>
              </a:rPr>
              <a:t>The civic functions relating to sanitation, cleaning of public roads, minor irrigation, public toilets and lavatories, primary health care, vaccination, the supply of drinking water, constructing public wells, rural electrification, social health and primary and adult education, etc. are obligatory functions of village panchayats.</a:t>
            </a:r>
          </a:p>
          <a:p>
            <a:pPr marL="0" indent="0" algn="l">
              <a:buNone/>
            </a:pPr>
            <a:endParaRPr lang="en-US" sz="16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600" b="0" i="0" dirty="0">
                <a:solidFill>
                  <a:srgbClr val="000000"/>
                </a:solidFill>
                <a:effectLst/>
                <a:latin typeface="Cambria" panose="02040503050406030204" pitchFamily="18" charset="0"/>
                <a:ea typeface="Cambria" panose="02040503050406030204" pitchFamily="18" charset="0"/>
              </a:rPr>
              <a:t>The optional functions depend on the resources of the panchayats. They may or may not perform such functions as tree plantation on roadsides, setting up of breeding centers for cattle, organizing child and maternity welfare, promotion of agriculture, etc.</a:t>
            </a:r>
          </a:p>
          <a:p>
            <a:pPr marL="0" indent="0" algn="l">
              <a:buNone/>
            </a:pPr>
            <a:endParaRPr lang="en-US" sz="16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600" b="1" i="0" dirty="0">
                <a:solidFill>
                  <a:srgbClr val="000000"/>
                </a:solidFill>
                <a:effectLst/>
                <a:latin typeface="Cambria" panose="02040503050406030204" pitchFamily="18" charset="0"/>
                <a:ea typeface="Cambria" panose="02040503050406030204" pitchFamily="18" charset="0"/>
              </a:rPr>
              <a:t>After the 73rd Amendment, the scope of functions of Gram Panchayat was widened. </a:t>
            </a:r>
            <a:r>
              <a:rPr lang="en-US" sz="1600" b="0" i="0" dirty="0">
                <a:solidFill>
                  <a:srgbClr val="000000"/>
                </a:solidFill>
                <a:effectLst/>
                <a:latin typeface="Cambria" panose="02040503050406030204" pitchFamily="18" charset="0"/>
                <a:ea typeface="Cambria" panose="02040503050406030204" pitchFamily="18" charset="0"/>
              </a:rPr>
              <a:t>Such important functions like preparation of annual development plan of panchayat area, annual budget, relief in natural calamities, removal of encroachment on public lands and implementation and monitoring of poverty alleviation programmes are now expected to be performed by panchayats.</a:t>
            </a:r>
          </a:p>
          <a:p>
            <a:pPr marL="0" indent="0" algn="l">
              <a:buNone/>
            </a:pPr>
            <a:endParaRPr lang="en-US" sz="16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600" b="0" i="0" dirty="0">
                <a:solidFill>
                  <a:srgbClr val="000000"/>
                </a:solidFill>
                <a:effectLst/>
                <a:latin typeface="Cambria" panose="02040503050406030204" pitchFamily="18" charset="0"/>
                <a:ea typeface="Cambria" panose="02040503050406030204" pitchFamily="18" charset="0"/>
              </a:rPr>
              <a:t>Selection of beneficiaries through Gram </a:t>
            </a:r>
            <a:r>
              <a:rPr lang="en-US" sz="1600" b="0" i="0" dirty="0" err="1">
                <a:solidFill>
                  <a:srgbClr val="000000"/>
                </a:solidFill>
                <a:effectLst/>
                <a:latin typeface="Cambria" panose="02040503050406030204" pitchFamily="18" charset="0"/>
                <a:ea typeface="Cambria" panose="02040503050406030204" pitchFamily="18" charset="0"/>
              </a:rPr>
              <a:t>Sabhas</a:t>
            </a:r>
            <a:r>
              <a:rPr lang="en-US" sz="1600" b="0" i="0" dirty="0">
                <a:solidFill>
                  <a:srgbClr val="000000"/>
                </a:solidFill>
                <a:effectLst/>
                <a:latin typeface="Cambria" panose="02040503050406030204" pitchFamily="18" charset="0"/>
                <a:ea typeface="Cambria" panose="02040503050406030204" pitchFamily="18" charset="0"/>
              </a:rPr>
              <a:t>, public distribution system, non-conventional energy source, improved </a:t>
            </a:r>
            <a:r>
              <a:rPr lang="en-US" sz="1600" b="0" i="0" dirty="0" err="1">
                <a:solidFill>
                  <a:srgbClr val="000000"/>
                </a:solidFill>
                <a:effectLst/>
                <a:latin typeface="Cambria" panose="02040503050406030204" pitchFamily="18" charset="0"/>
                <a:ea typeface="Cambria" panose="02040503050406030204" pitchFamily="18" charset="0"/>
              </a:rPr>
              <a:t>Chullahs</a:t>
            </a:r>
            <a:r>
              <a:rPr lang="en-US" sz="1600" b="0" i="0" dirty="0">
                <a:solidFill>
                  <a:srgbClr val="000000"/>
                </a:solidFill>
                <a:effectLst/>
                <a:latin typeface="Cambria" panose="02040503050406030204" pitchFamily="18" charset="0"/>
                <a:ea typeface="Cambria" panose="02040503050406030204" pitchFamily="18" charset="0"/>
              </a:rPr>
              <a:t>, biogas plants have also been given to Gram Panchayats in some states.</a:t>
            </a:r>
          </a:p>
          <a:p>
            <a:endParaRPr lang="en-US" sz="1600" dirty="0">
              <a:latin typeface="Cambria" panose="02040503050406030204" pitchFamily="18" charset="0"/>
              <a:ea typeface="Cambria" panose="02040503050406030204" pitchFamily="18" charset="0"/>
            </a:endParaRPr>
          </a:p>
          <a:p>
            <a:endParaRPr lang="en-US" sz="1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71949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B6C8-BACD-47E3-BB9F-7D34AAC73BDF}"/>
              </a:ext>
            </a:extLst>
          </p:cNvPr>
          <p:cNvSpPr>
            <a:spLocks noGrp="1"/>
          </p:cNvSpPr>
          <p:nvPr>
            <p:ph type="title"/>
          </p:nvPr>
        </p:nvSpPr>
        <p:spPr>
          <a:xfrm>
            <a:off x="838200" y="365125"/>
            <a:ext cx="10515600" cy="732155"/>
          </a:xfrm>
        </p:spPr>
        <p:txBody>
          <a:bodyPr>
            <a:normAutofit/>
          </a:bodyPr>
          <a:lstStyle/>
          <a:p>
            <a:r>
              <a:rPr lang="en-US" sz="3200" dirty="0">
                <a:latin typeface="Calibri" panose="020F0502020204030204" pitchFamily="34" charset="0"/>
                <a:cs typeface="Calibri" panose="020F0502020204030204" pitchFamily="34" charset="0"/>
              </a:rPr>
              <a:t>Functions of Panchayat Samiti</a:t>
            </a:r>
          </a:p>
        </p:txBody>
      </p:sp>
      <p:sp>
        <p:nvSpPr>
          <p:cNvPr id="3" name="Content Placeholder 2">
            <a:extLst>
              <a:ext uri="{FF2B5EF4-FFF2-40B4-BE49-F238E27FC236}">
                <a16:creationId xmlns:a16="http://schemas.microsoft.com/office/drawing/2014/main" id="{67DDF8AC-BB30-4B0A-A2ED-079B41C25526}"/>
              </a:ext>
            </a:extLst>
          </p:cNvPr>
          <p:cNvSpPr>
            <a:spLocks noGrp="1"/>
          </p:cNvSpPr>
          <p:nvPr>
            <p:ph idx="1"/>
          </p:nvPr>
        </p:nvSpPr>
        <p:spPr>
          <a:xfrm>
            <a:off x="838200" y="1393371"/>
            <a:ext cx="10515600" cy="5099504"/>
          </a:xfrm>
        </p:spPr>
        <p:txBody>
          <a:bodyPr/>
          <a:lstStyle/>
          <a:p>
            <a:pPr algn="l">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Panchayat Samiti is intermediate level of Panchayati Raj system.</a:t>
            </a:r>
          </a:p>
          <a:p>
            <a:pPr algn="l">
              <a:buFont typeface="Arial" panose="020B0604020202020204" pitchFamily="34" charset="0"/>
              <a:buChar char="•"/>
            </a:pPr>
            <a:endParaRPr lang="en-US" sz="1800" dirty="0">
              <a:solidFill>
                <a:srgbClr val="000000"/>
              </a:solidFill>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Panchayat Samitis are at the </a:t>
            </a:r>
            <a:r>
              <a:rPr lang="en-US" sz="1800" b="1" i="0" dirty="0">
                <a:solidFill>
                  <a:srgbClr val="000000"/>
                </a:solidFill>
                <a:effectLst/>
                <a:latin typeface="Cambria" panose="02040503050406030204" pitchFamily="18" charset="0"/>
                <a:ea typeface="Cambria" panose="02040503050406030204" pitchFamily="18" charset="0"/>
              </a:rPr>
              <a:t>hub of developmental activities.</a:t>
            </a:r>
          </a:p>
          <a:p>
            <a:pPr algn="l">
              <a:buFont typeface="Arial" panose="020B0604020202020204" pitchFamily="34" charset="0"/>
              <a:buChar char="•"/>
            </a:pPr>
            <a:endParaRPr lang="en-US" sz="18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They are </a:t>
            </a:r>
            <a:r>
              <a:rPr lang="en-US" sz="1800" b="1" i="0" dirty="0">
                <a:solidFill>
                  <a:srgbClr val="000000"/>
                </a:solidFill>
                <a:effectLst/>
                <a:latin typeface="Cambria" panose="02040503050406030204" pitchFamily="18" charset="0"/>
                <a:ea typeface="Cambria" panose="02040503050406030204" pitchFamily="18" charset="0"/>
              </a:rPr>
              <a:t>headed by Block Development Officers (B.D.Os)</a:t>
            </a:r>
            <a:r>
              <a:rPr lang="en-US" sz="1800" b="0" i="0" dirty="0">
                <a:solidFill>
                  <a:srgbClr val="000000"/>
                </a:solidFill>
                <a:effectLst/>
                <a:latin typeface="Cambria" panose="02040503050406030204" pitchFamily="18" charset="0"/>
                <a:ea typeface="Cambria" panose="02040503050406030204" pitchFamily="18" charset="0"/>
              </a:rPr>
              <a:t>.</a:t>
            </a:r>
          </a:p>
          <a:p>
            <a:pPr marL="0" indent="0" algn="l">
              <a:buNone/>
            </a:pPr>
            <a:endParaRPr lang="en-US" sz="18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Some functions are entrusted to them like agriculture, land improvement, watershed development, social and farm forestry, technical and vocational education, etc.</a:t>
            </a:r>
          </a:p>
          <a:p>
            <a:pPr marL="0" indent="0" algn="l">
              <a:buNone/>
            </a:pPr>
            <a:endParaRPr lang="en-US" sz="1800" b="0" i="0" dirty="0">
              <a:solidFill>
                <a:srgbClr val="000000"/>
              </a:solidFill>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The second type of functions relates to the implementation of some specific plans, schemes or programmes to which funds are earmarked. It means that a Panchayat Samiti has to spend money only on that specific project. The choice of location or beneficiaries is, however, available to the Panchayat Samiti.</a:t>
            </a:r>
          </a:p>
          <a:p>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8935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5099-0167-421A-82C9-F2A48AD2DF77}"/>
              </a:ext>
            </a:extLst>
          </p:cNvPr>
          <p:cNvSpPr>
            <a:spLocks noGrp="1"/>
          </p:cNvSpPr>
          <p:nvPr>
            <p:ph type="title"/>
          </p:nvPr>
        </p:nvSpPr>
        <p:spPr>
          <a:xfrm>
            <a:off x="838200" y="365126"/>
            <a:ext cx="10515600" cy="836658"/>
          </a:xfrm>
        </p:spPr>
        <p:txBody>
          <a:bodyPr>
            <a:normAutofit/>
          </a:bodyPr>
          <a:lstStyle/>
          <a:p>
            <a:r>
              <a:rPr lang="en-US" sz="3200" dirty="0">
                <a:latin typeface="Calibri" panose="020F0502020204030204" pitchFamily="34" charset="0"/>
                <a:cs typeface="Calibri" panose="020F0502020204030204" pitchFamily="34" charset="0"/>
              </a:rPr>
              <a:t>Functions of Zilla Parishad</a:t>
            </a:r>
          </a:p>
        </p:txBody>
      </p:sp>
      <p:sp>
        <p:nvSpPr>
          <p:cNvPr id="3" name="Content Placeholder 2">
            <a:extLst>
              <a:ext uri="{FF2B5EF4-FFF2-40B4-BE49-F238E27FC236}">
                <a16:creationId xmlns:a16="http://schemas.microsoft.com/office/drawing/2014/main" id="{B980B1B8-10E1-4DD9-8D6D-D63E69C3880B}"/>
              </a:ext>
            </a:extLst>
          </p:cNvPr>
          <p:cNvSpPr>
            <a:spLocks noGrp="1"/>
          </p:cNvSpPr>
          <p:nvPr>
            <p:ph idx="1"/>
          </p:nvPr>
        </p:nvSpPr>
        <p:spPr>
          <a:xfrm>
            <a:off x="313509" y="1349829"/>
            <a:ext cx="11451771" cy="5355771"/>
          </a:xfrm>
        </p:spPr>
        <p:txBody>
          <a:bodyPr>
            <a:normAutofit/>
          </a:bodyPr>
          <a:lstStyle/>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Zilla Parishad is final level of Panchayati Raj system.</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Zila Parishad </a:t>
            </a:r>
            <a:r>
              <a:rPr lang="en-US" sz="1800" b="1" i="0" dirty="0">
                <a:solidFill>
                  <a:srgbClr val="000000"/>
                </a:solidFill>
                <a:effectLst/>
                <a:latin typeface="Cambria" panose="02040503050406030204" pitchFamily="18" charset="0"/>
                <a:ea typeface="Cambria" panose="02040503050406030204" pitchFamily="18" charset="0"/>
              </a:rPr>
              <a:t>links Panchayat Samitis within the district</a:t>
            </a:r>
            <a:r>
              <a:rPr lang="en-US" sz="1800" b="0" i="0" dirty="0">
                <a:solidFill>
                  <a:srgbClr val="000000"/>
                </a:solidFill>
                <a:effectLst/>
                <a:latin typeface="Cambria" panose="02040503050406030204" pitchFamily="18" charset="0"/>
                <a:ea typeface="Cambria" panose="02040503050406030204" pitchFamily="18" charset="0"/>
              </a:rPr>
              <a:t>.</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It coordinates their activities and supervises their functioning.</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It prepares district plans and integrates Samiti plans into district plans for submission to the State Government.</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Zila Parishad looks after development works in the entire district.</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It undertakes schemes to improve agricultural production, exploit ground water resources, extend rural electrification and distribution and initiate employment generating activities, construct roads and other public works.</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It also performs welfare functions like relief during natural calamities and scarcity, the establishment of orphanages and poor homes, night shelters, the welfare of women and children, etc.</a:t>
            </a:r>
          </a:p>
          <a:p>
            <a:pPr algn="just">
              <a:buFont typeface="Arial" panose="020B0604020202020204" pitchFamily="34" charset="0"/>
              <a:buChar char="•"/>
            </a:pPr>
            <a:r>
              <a:rPr lang="en-US" sz="1800" b="0" i="0" dirty="0">
                <a:solidFill>
                  <a:srgbClr val="000000"/>
                </a:solidFill>
                <a:effectLst/>
                <a:latin typeface="Cambria" panose="02040503050406030204" pitchFamily="18" charset="0"/>
                <a:ea typeface="Cambria" panose="02040503050406030204" pitchFamily="18" charset="0"/>
              </a:rPr>
              <a:t>In addition, Zila Parishads perform functions entrusted to them under the Central and State Government sponsored programmes. For example, Jawahar Rozgar </a:t>
            </a:r>
            <a:r>
              <a:rPr lang="en-US" sz="1800" b="0" i="0" dirty="0" err="1">
                <a:solidFill>
                  <a:srgbClr val="000000"/>
                </a:solidFill>
                <a:effectLst/>
                <a:latin typeface="Cambria" panose="02040503050406030204" pitchFamily="18" charset="0"/>
                <a:ea typeface="Cambria" panose="02040503050406030204" pitchFamily="18" charset="0"/>
              </a:rPr>
              <a:t>Yojna</a:t>
            </a:r>
            <a:r>
              <a:rPr lang="en-US" sz="1800" b="0" i="0" dirty="0">
                <a:solidFill>
                  <a:srgbClr val="000000"/>
                </a:solidFill>
                <a:effectLst/>
                <a:latin typeface="Cambria" panose="02040503050406030204" pitchFamily="18" charset="0"/>
                <a:ea typeface="Cambria" panose="02040503050406030204" pitchFamily="18" charset="0"/>
              </a:rPr>
              <a:t> is a big centrally sponsored scheme for which money is directly given to the districts to undertake employment-generating activities.</a:t>
            </a:r>
          </a:p>
          <a:p>
            <a:pPr algn="just"/>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79517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40">
          <a:fgClr>
            <a:srgbClr val="77367C"/>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D28E9-B53F-4286-97FB-50108F8AAD6F}"/>
              </a:ext>
            </a:extLst>
          </p:cNvPr>
          <p:cNvSpPr>
            <a:spLocks noGrp="1"/>
          </p:cNvSpPr>
          <p:nvPr>
            <p:ph type="title"/>
          </p:nvPr>
        </p:nvSpPr>
        <p:spPr>
          <a:xfrm>
            <a:off x="539931" y="287384"/>
            <a:ext cx="11059886" cy="1062446"/>
          </a:xfrm>
        </p:spPr>
        <p:txBody>
          <a:bodyPr>
            <a:normAutofit/>
          </a:bodyPr>
          <a:lstStyle/>
          <a:p>
            <a:r>
              <a:rPr lang="en-US" sz="1800" dirty="0">
                <a:latin typeface="Calibri" panose="020F0502020204030204" pitchFamily="34" charset="0"/>
                <a:cs typeface="Calibri" panose="020F0502020204030204" pitchFamily="34" charset="0"/>
              </a:rPr>
              <a:t>73</a:t>
            </a:r>
            <a:r>
              <a:rPr lang="en-US" sz="1800" baseline="30000" dirty="0">
                <a:latin typeface="Calibri" panose="020F0502020204030204" pitchFamily="34" charset="0"/>
                <a:cs typeface="Calibri" panose="020F0502020204030204" pitchFamily="34" charset="0"/>
              </a:rPr>
              <a:t>rd</a:t>
            </a:r>
            <a:r>
              <a:rPr lang="en-US" sz="1800" dirty="0">
                <a:latin typeface="Calibri" panose="020F0502020204030204" pitchFamily="34" charset="0"/>
                <a:cs typeface="Calibri" panose="020F0502020204030204" pitchFamily="34" charset="0"/>
              </a:rPr>
              <a:t> Constitutional Amendment Act 1992 added 11</a:t>
            </a:r>
            <a:r>
              <a:rPr lang="en-US" sz="1800" baseline="30000" dirty="0">
                <a:latin typeface="Calibri" panose="020F0502020204030204" pitchFamily="34" charset="0"/>
                <a:cs typeface="Calibri" panose="020F0502020204030204" pitchFamily="34" charset="0"/>
              </a:rPr>
              <a:t>th</a:t>
            </a:r>
            <a:r>
              <a:rPr lang="en-US" sz="1800" dirty="0">
                <a:latin typeface="Calibri" panose="020F0502020204030204" pitchFamily="34" charset="0"/>
                <a:cs typeface="Calibri" panose="020F0502020204030204" pitchFamily="34" charset="0"/>
              </a:rPr>
              <a:t> Schedule to the Constitution of India which list 29 subjects under the authority of Panchayat</a:t>
            </a:r>
          </a:p>
        </p:txBody>
      </p:sp>
      <p:sp>
        <p:nvSpPr>
          <p:cNvPr id="3" name="Content Placeholder 2">
            <a:extLst>
              <a:ext uri="{FF2B5EF4-FFF2-40B4-BE49-F238E27FC236}">
                <a16:creationId xmlns:a16="http://schemas.microsoft.com/office/drawing/2014/main" id="{50E55EEA-F931-4C0A-BC80-C1519F9CDF9B}"/>
              </a:ext>
            </a:extLst>
          </p:cNvPr>
          <p:cNvSpPr>
            <a:spLocks noGrp="1"/>
          </p:cNvSpPr>
          <p:nvPr>
            <p:ph idx="1"/>
          </p:nvPr>
        </p:nvSpPr>
        <p:spPr>
          <a:xfrm>
            <a:off x="539931" y="1349830"/>
            <a:ext cx="11059886" cy="5220786"/>
          </a:xfrm>
        </p:spPr>
        <p:txBody>
          <a:bodyPr>
            <a:normAutofit/>
          </a:bodyPr>
          <a:lstStyle/>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Agriculture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Land reform, improvement, soil conservation.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Irrigation (minor, water management)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Animal husbandry, dairy and poultry</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Social and farm forestry</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Small scale industries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Rural housing, drinking water, electrification, roads, education etc.</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Technical Training and Vocational education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Adult and non formal education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Cultural activities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Health and Sanitization etc.</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Family welfare, women and child development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Social welfare, handicapped and mentally challenge people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Public distribution system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Maintenance of community assets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502920" marR="0" indent="0">
              <a:lnSpc>
                <a:spcPct val="115000"/>
              </a:lnSpc>
              <a:spcBef>
                <a:spcPts val="0"/>
              </a:spcBef>
              <a:spcAft>
                <a:spcPts val="1000"/>
              </a:spcAft>
              <a:buNone/>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9080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9FF7-1CCA-4EE1-9162-D953E9298B45}"/>
              </a:ext>
            </a:extLst>
          </p:cNvPr>
          <p:cNvSpPr>
            <a:spLocks noGrp="1"/>
          </p:cNvSpPr>
          <p:nvPr>
            <p:ph type="title"/>
          </p:nvPr>
        </p:nvSpPr>
        <p:spPr>
          <a:xfrm>
            <a:off x="1066800" y="496390"/>
            <a:ext cx="10058400" cy="792479"/>
          </a:xfrm>
        </p:spPr>
        <p:txBody>
          <a:bodyPr/>
          <a:lstStyle/>
          <a:p>
            <a:r>
              <a:rPr lang="en-US" dirty="0">
                <a:latin typeface="Calibri" panose="020F0502020204030204" pitchFamily="34" charset="0"/>
                <a:cs typeface="Calibri" panose="020F0502020204030204" pitchFamily="34" charset="0"/>
              </a:rPr>
              <a:t>Rural Development</a:t>
            </a:r>
          </a:p>
        </p:txBody>
      </p:sp>
      <p:sp>
        <p:nvSpPr>
          <p:cNvPr id="3" name="Content Placeholder 2">
            <a:extLst>
              <a:ext uri="{FF2B5EF4-FFF2-40B4-BE49-F238E27FC236}">
                <a16:creationId xmlns:a16="http://schemas.microsoft.com/office/drawing/2014/main" id="{332DE9EE-605B-446F-8CDB-27CCAFD36BBC}"/>
              </a:ext>
            </a:extLst>
          </p:cNvPr>
          <p:cNvSpPr>
            <a:spLocks noGrp="1"/>
          </p:cNvSpPr>
          <p:nvPr>
            <p:ph idx="1"/>
          </p:nvPr>
        </p:nvSpPr>
        <p:spPr>
          <a:xfrm>
            <a:off x="426721" y="1541417"/>
            <a:ext cx="11382102" cy="4972594"/>
          </a:xfrm>
        </p:spPr>
        <p:txBody>
          <a:bodyPr>
            <a:normAutofit/>
          </a:bodyPr>
          <a:lstStyle/>
          <a:p>
            <a:r>
              <a:rPr lang="en-US" sz="1800" b="1" i="0" dirty="0">
                <a:solidFill>
                  <a:srgbClr val="202124"/>
                </a:solidFill>
                <a:effectLst/>
                <a:latin typeface="Cambria" panose="02040503050406030204" pitchFamily="18" charset="0"/>
                <a:ea typeface="Cambria" panose="02040503050406030204" pitchFamily="18" charset="0"/>
              </a:rPr>
              <a:t>Rural development</a:t>
            </a:r>
            <a:r>
              <a:rPr lang="en-US" sz="1800" b="0" i="0" dirty="0">
                <a:solidFill>
                  <a:srgbClr val="202124"/>
                </a:solidFill>
                <a:effectLst/>
                <a:latin typeface="Cambria" panose="02040503050406030204" pitchFamily="18" charset="0"/>
                <a:ea typeface="Cambria" panose="02040503050406030204" pitchFamily="18" charset="0"/>
              </a:rPr>
              <a:t> is the process of improving the quality of life and economic well-being of people living in </a:t>
            </a:r>
            <a:r>
              <a:rPr lang="en-US" sz="1800" b="1" i="0" dirty="0">
                <a:solidFill>
                  <a:srgbClr val="202124"/>
                </a:solidFill>
                <a:effectLst/>
                <a:latin typeface="Cambria" panose="02040503050406030204" pitchFamily="18" charset="0"/>
                <a:ea typeface="Cambria" panose="02040503050406030204" pitchFamily="18" charset="0"/>
              </a:rPr>
              <a:t>rural areas</a:t>
            </a:r>
            <a:r>
              <a:rPr lang="en-US" sz="1800" b="0" i="0" dirty="0">
                <a:solidFill>
                  <a:srgbClr val="202124"/>
                </a:solidFill>
                <a:effectLst/>
                <a:latin typeface="Cambria" panose="02040503050406030204" pitchFamily="18" charset="0"/>
                <a:ea typeface="Cambria" panose="02040503050406030204" pitchFamily="18" charset="0"/>
              </a:rPr>
              <a:t>. </a:t>
            </a:r>
          </a:p>
          <a:p>
            <a:r>
              <a:rPr lang="en-US" sz="1800" dirty="0">
                <a:solidFill>
                  <a:srgbClr val="202124"/>
                </a:solidFill>
                <a:latin typeface="Cambria" panose="02040503050406030204" pitchFamily="18" charset="0"/>
                <a:ea typeface="Cambria" panose="02040503050406030204" pitchFamily="18" charset="0"/>
              </a:rPr>
              <a:t>There are total 6.64 lac villages in India. </a:t>
            </a:r>
            <a:endParaRPr lang="en-US" sz="1800" b="0" i="0" dirty="0">
              <a:solidFill>
                <a:srgbClr val="202124"/>
              </a:solidFill>
              <a:effectLst/>
              <a:latin typeface="Cambria" panose="02040503050406030204" pitchFamily="18" charset="0"/>
              <a:ea typeface="Cambria" panose="02040503050406030204" pitchFamily="18" charset="0"/>
            </a:endParaRPr>
          </a:p>
          <a:p>
            <a:r>
              <a:rPr lang="en-US" sz="1800" b="0" i="0" dirty="0">
                <a:solidFill>
                  <a:srgbClr val="202124"/>
                </a:solidFill>
                <a:effectLst/>
                <a:latin typeface="Cambria" panose="02040503050406030204" pitchFamily="18" charset="0"/>
                <a:ea typeface="Cambria" panose="02040503050406030204" pitchFamily="18" charset="0"/>
              </a:rPr>
              <a:t>According to 2011 Census 68.84% of population in India lives in villages. Thus the backwardness of the </a:t>
            </a:r>
            <a:r>
              <a:rPr lang="en-US" sz="1800" b="1" i="0" dirty="0">
                <a:solidFill>
                  <a:srgbClr val="202124"/>
                </a:solidFill>
                <a:effectLst/>
                <a:latin typeface="Cambria" panose="02040503050406030204" pitchFamily="18" charset="0"/>
                <a:ea typeface="Cambria" panose="02040503050406030204" pitchFamily="18" charset="0"/>
              </a:rPr>
              <a:t>rural</a:t>
            </a:r>
            <a:r>
              <a:rPr lang="en-US" sz="1800" b="0" i="0" dirty="0">
                <a:solidFill>
                  <a:srgbClr val="202124"/>
                </a:solidFill>
                <a:effectLst/>
                <a:latin typeface="Cambria" panose="02040503050406030204" pitchFamily="18" charset="0"/>
                <a:ea typeface="Cambria" panose="02040503050406030204" pitchFamily="18" charset="0"/>
              </a:rPr>
              <a:t> sector would be a major impediment to the overall progress of the economy.</a:t>
            </a:r>
          </a:p>
          <a:p>
            <a:r>
              <a:rPr lang="en-US" sz="1800" dirty="0">
                <a:solidFill>
                  <a:srgbClr val="202124"/>
                </a:solidFill>
                <a:latin typeface="Cambria" panose="02040503050406030204" pitchFamily="18" charset="0"/>
                <a:ea typeface="Cambria" panose="02040503050406030204" pitchFamily="18" charset="0"/>
              </a:rPr>
              <a:t>Poverty is one of the most pertinent problem in rural India. Almost 90% of total population living under Below Poverty line lives in rural India. </a:t>
            </a:r>
          </a:p>
          <a:p>
            <a:r>
              <a:rPr lang="en-US" sz="1800" dirty="0">
                <a:solidFill>
                  <a:srgbClr val="202124"/>
                </a:solidFill>
                <a:latin typeface="Cambria" panose="02040503050406030204" pitchFamily="18" charset="0"/>
                <a:ea typeface="Cambria" panose="02040503050406030204" pitchFamily="18" charset="0"/>
              </a:rPr>
              <a:t>This is the reason, rural India need urgent intervention in order to bring overall, holistic development in India. </a:t>
            </a:r>
          </a:p>
          <a:p>
            <a:r>
              <a:rPr lang="en-US" sz="1800" dirty="0">
                <a:solidFill>
                  <a:srgbClr val="202124"/>
                </a:solidFill>
                <a:latin typeface="Cambria" panose="02040503050406030204" pitchFamily="18" charset="0"/>
                <a:ea typeface="Cambria" panose="02040503050406030204" pitchFamily="18" charset="0"/>
              </a:rPr>
              <a:t>In order to bring, social, economical and physical development in India, the local administration need to be made strong. </a:t>
            </a:r>
          </a:p>
          <a:p>
            <a:r>
              <a:rPr lang="en-US" sz="1800" dirty="0">
                <a:solidFill>
                  <a:srgbClr val="202124"/>
                </a:solidFill>
                <a:latin typeface="Cambria" panose="02040503050406030204" pitchFamily="18" charset="0"/>
                <a:ea typeface="Cambria" panose="02040503050406030204" pitchFamily="18" charset="0"/>
              </a:rPr>
              <a:t>The Panchayati Raj system aims at improving the quality of life of people residing in rural India and bringing the democracy at their door step.   </a:t>
            </a:r>
            <a:endParaRPr lang="en-US" sz="1800" b="0" i="0" dirty="0">
              <a:solidFill>
                <a:srgbClr val="202124"/>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1196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7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5548-628F-48EB-B35A-809870DBFD6B}"/>
              </a:ext>
            </a:extLst>
          </p:cNvPr>
          <p:cNvSpPr>
            <a:spLocks noGrp="1"/>
          </p:cNvSpPr>
          <p:nvPr>
            <p:ph type="title"/>
          </p:nvPr>
        </p:nvSpPr>
        <p:spPr>
          <a:xfrm>
            <a:off x="838200" y="365126"/>
            <a:ext cx="10515600" cy="906326"/>
          </a:xfrm>
        </p:spPr>
        <p:txBody>
          <a:bodyPr>
            <a:normAutofit/>
          </a:bodyPr>
          <a:lstStyle/>
          <a:p>
            <a:r>
              <a:rPr lang="en-US" sz="3200" dirty="0">
                <a:latin typeface="Calibri" panose="020F0502020204030204" pitchFamily="34" charset="0"/>
                <a:cs typeface="Calibri" panose="020F0502020204030204" pitchFamily="34" charset="0"/>
              </a:rPr>
              <a:t>Role of Panchayati Raj system in Rural Development </a:t>
            </a:r>
          </a:p>
        </p:txBody>
      </p:sp>
      <p:sp>
        <p:nvSpPr>
          <p:cNvPr id="3" name="Content Placeholder 2">
            <a:extLst>
              <a:ext uri="{FF2B5EF4-FFF2-40B4-BE49-F238E27FC236}">
                <a16:creationId xmlns:a16="http://schemas.microsoft.com/office/drawing/2014/main" id="{81C613EC-2ED6-44C1-A122-ED3D3AEF5901}"/>
              </a:ext>
            </a:extLst>
          </p:cNvPr>
          <p:cNvSpPr>
            <a:spLocks noGrp="1"/>
          </p:cNvSpPr>
          <p:nvPr>
            <p:ph idx="1"/>
          </p:nvPr>
        </p:nvSpPr>
        <p:spPr>
          <a:xfrm>
            <a:off x="478971" y="1428206"/>
            <a:ext cx="11347269" cy="4990011"/>
          </a:xfrm>
        </p:spPr>
        <p:txBody>
          <a:bodyPr>
            <a:normAutofit/>
          </a:bodyPr>
          <a:lstStyle/>
          <a:p>
            <a:r>
              <a:rPr lang="en-US" sz="1600" b="1" i="0" dirty="0">
                <a:solidFill>
                  <a:srgbClr val="282829"/>
                </a:solidFill>
                <a:effectLst/>
                <a:latin typeface="Cambria" panose="02040503050406030204" pitchFamily="18" charset="0"/>
                <a:ea typeface="Cambria" panose="02040503050406030204" pitchFamily="18" charset="0"/>
              </a:rPr>
              <a:t>To recognize development sector : </a:t>
            </a:r>
            <a:r>
              <a:rPr lang="en-US" sz="1600" i="0" dirty="0">
                <a:solidFill>
                  <a:srgbClr val="282829"/>
                </a:solidFill>
                <a:effectLst/>
                <a:latin typeface="Cambria" panose="02040503050406030204" pitchFamily="18" charset="0"/>
                <a:ea typeface="Cambria" panose="02040503050406030204" pitchFamily="18" charset="0"/>
              </a:rPr>
              <a:t>All these levels of Panchayati Raj play very important role in recognizing the local development sectors </a:t>
            </a:r>
            <a:r>
              <a:rPr lang="en-US" sz="1600" dirty="0">
                <a:solidFill>
                  <a:srgbClr val="282829"/>
                </a:solidFill>
                <a:latin typeface="Cambria" panose="02040503050406030204" pitchFamily="18" charset="0"/>
                <a:ea typeface="Cambria" panose="02040503050406030204" pitchFamily="18" charset="0"/>
              </a:rPr>
              <a:t>within the limits of Panchayat. It also manage the way these development sectors are being utilize and make it financially viable. </a:t>
            </a:r>
            <a:endParaRPr lang="en-US" sz="1600" b="1" i="0" dirty="0">
              <a:solidFill>
                <a:srgbClr val="282829"/>
              </a:solidFill>
              <a:effectLst/>
              <a:latin typeface="Cambria" panose="02040503050406030204" pitchFamily="18" charset="0"/>
              <a:ea typeface="Cambria" panose="02040503050406030204" pitchFamily="18" charset="0"/>
            </a:endParaRPr>
          </a:p>
          <a:p>
            <a:r>
              <a:rPr lang="en-US" sz="1600" b="1" i="0" dirty="0">
                <a:solidFill>
                  <a:srgbClr val="282829"/>
                </a:solidFill>
                <a:effectLst/>
                <a:latin typeface="Cambria" panose="02040503050406030204" pitchFamily="18" charset="0"/>
                <a:ea typeface="Cambria" panose="02040503050406030204" pitchFamily="18" charset="0"/>
              </a:rPr>
              <a:t>Better implementation of Government Policies : </a:t>
            </a:r>
            <a:r>
              <a:rPr lang="en-US" sz="1600" i="0" dirty="0">
                <a:solidFill>
                  <a:srgbClr val="282829"/>
                </a:solidFill>
                <a:effectLst/>
                <a:latin typeface="Cambria" panose="02040503050406030204" pitchFamily="18" charset="0"/>
                <a:ea typeface="Cambria" panose="02040503050406030204" pitchFamily="18" charset="0"/>
              </a:rPr>
              <a:t>The policies, programs, schemes announced by central and state governments are implemented by Panchayats at Zila, Tehsil as well as village level</a:t>
            </a:r>
            <a:r>
              <a:rPr lang="en-US" sz="1600" dirty="0">
                <a:solidFill>
                  <a:srgbClr val="282829"/>
                </a:solidFill>
                <a:latin typeface="Cambria" panose="02040503050406030204" pitchFamily="18" charset="0"/>
                <a:ea typeface="Cambria" panose="02040503050406030204" pitchFamily="18" charset="0"/>
              </a:rPr>
              <a:t>. Such as Swachh Bharat Mission, PM </a:t>
            </a:r>
            <a:r>
              <a:rPr lang="en-US" sz="1600" dirty="0" err="1">
                <a:solidFill>
                  <a:srgbClr val="282829"/>
                </a:solidFill>
                <a:latin typeface="Cambria" panose="02040503050406030204" pitchFamily="18" charset="0"/>
                <a:ea typeface="Cambria" panose="02040503050406030204" pitchFamily="18" charset="0"/>
              </a:rPr>
              <a:t>Aawas</a:t>
            </a:r>
            <a:r>
              <a:rPr lang="en-US" sz="1600" dirty="0">
                <a:solidFill>
                  <a:srgbClr val="282829"/>
                </a:solidFill>
                <a:latin typeface="Cambria" panose="02040503050406030204" pitchFamily="18" charset="0"/>
                <a:ea typeface="Cambria" panose="02040503050406030204" pitchFamily="18" charset="0"/>
              </a:rPr>
              <a:t> Yojana, Nutrition Programs through </a:t>
            </a:r>
            <a:r>
              <a:rPr lang="en-US" sz="1600" dirty="0" err="1">
                <a:solidFill>
                  <a:srgbClr val="282829"/>
                </a:solidFill>
                <a:latin typeface="Cambria" panose="02040503050406030204" pitchFamily="18" charset="0"/>
                <a:ea typeface="Cambria" panose="02040503050406030204" pitchFamily="18" charset="0"/>
              </a:rPr>
              <a:t>Aanganwadis</a:t>
            </a:r>
            <a:r>
              <a:rPr lang="en-US" sz="1600" dirty="0">
                <a:solidFill>
                  <a:srgbClr val="282829"/>
                </a:solidFill>
                <a:latin typeface="Cambria" panose="02040503050406030204" pitchFamily="18" charset="0"/>
                <a:ea typeface="Cambria" panose="02040503050406030204" pitchFamily="18" charset="0"/>
              </a:rPr>
              <a:t> etc. </a:t>
            </a:r>
            <a:endParaRPr lang="en-US" sz="1600" b="1" i="0" dirty="0">
              <a:solidFill>
                <a:srgbClr val="282829"/>
              </a:solidFill>
              <a:effectLst/>
              <a:latin typeface="Cambria" panose="02040503050406030204" pitchFamily="18" charset="0"/>
              <a:ea typeface="Cambria" panose="02040503050406030204" pitchFamily="18" charset="0"/>
            </a:endParaRPr>
          </a:p>
          <a:p>
            <a:r>
              <a:rPr lang="en-US" sz="1600" b="1" i="0" dirty="0">
                <a:solidFill>
                  <a:srgbClr val="282829"/>
                </a:solidFill>
                <a:effectLst/>
                <a:latin typeface="Cambria" panose="02040503050406030204" pitchFamily="18" charset="0"/>
                <a:ea typeface="Cambria" panose="02040503050406030204" pitchFamily="18" charset="0"/>
              </a:rPr>
              <a:t>Management of local resources : </a:t>
            </a:r>
            <a:r>
              <a:rPr lang="en-US" sz="1600" i="0" dirty="0">
                <a:solidFill>
                  <a:srgbClr val="282829"/>
                </a:solidFill>
                <a:effectLst/>
                <a:latin typeface="Cambria" panose="02040503050406030204" pitchFamily="18" charset="0"/>
                <a:ea typeface="Cambria" panose="02040503050406030204" pitchFamily="18" charset="0"/>
              </a:rPr>
              <a:t>Panchayats play vital role in local natural resources managem</a:t>
            </a:r>
            <a:r>
              <a:rPr lang="en-US" sz="1600" dirty="0">
                <a:solidFill>
                  <a:srgbClr val="282829"/>
                </a:solidFill>
                <a:latin typeface="Cambria" panose="02040503050406030204" pitchFamily="18" charset="0"/>
                <a:ea typeface="Cambria" panose="02040503050406030204" pitchFamily="18" charset="0"/>
              </a:rPr>
              <a:t>ent. It also formulate policies, rules and guidelines to manage the tourist places within the limits of Panchayats. </a:t>
            </a:r>
            <a:endParaRPr lang="en-US" sz="1600" i="0" dirty="0">
              <a:solidFill>
                <a:srgbClr val="282829"/>
              </a:solidFill>
              <a:effectLst/>
              <a:latin typeface="Cambria" panose="02040503050406030204" pitchFamily="18" charset="0"/>
              <a:ea typeface="Cambria" panose="02040503050406030204" pitchFamily="18" charset="0"/>
            </a:endParaRPr>
          </a:p>
          <a:p>
            <a:r>
              <a:rPr lang="en-US" sz="1600" b="1" i="0" dirty="0">
                <a:solidFill>
                  <a:srgbClr val="282829"/>
                </a:solidFill>
                <a:effectLst/>
                <a:latin typeface="Cambria" panose="02040503050406030204" pitchFamily="18" charset="0"/>
                <a:ea typeface="Cambria" panose="02040503050406030204" pitchFamily="18" charset="0"/>
              </a:rPr>
              <a:t>Cultural and religious Importance : </a:t>
            </a:r>
            <a:r>
              <a:rPr lang="en-US" sz="1600" i="0" dirty="0">
                <a:solidFill>
                  <a:srgbClr val="282829"/>
                </a:solidFill>
                <a:effectLst/>
                <a:latin typeface="Cambria" panose="02040503050406030204" pitchFamily="18" charset="0"/>
                <a:ea typeface="Cambria" panose="02040503050406030204" pitchFamily="18" charset="0"/>
              </a:rPr>
              <a:t>Panchayats play very important role in preserving the local culture. The management of religious places, the organization of fairs, melas during the festival seasons and providing employment opportunities to locals are done by the Panchayats. </a:t>
            </a:r>
          </a:p>
          <a:p>
            <a:r>
              <a:rPr lang="en-US" sz="1600" b="1" dirty="0">
                <a:solidFill>
                  <a:srgbClr val="282829"/>
                </a:solidFill>
                <a:latin typeface="Cambria" panose="02040503050406030204" pitchFamily="18" charset="0"/>
                <a:ea typeface="Cambria" panose="02040503050406030204" pitchFamily="18" charset="0"/>
              </a:rPr>
              <a:t>Social Justice : </a:t>
            </a:r>
            <a:r>
              <a:rPr lang="en-US" sz="1600" dirty="0">
                <a:latin typeface="Cambria" panose="02040503050406030204" pitchFamily="18" charset="0"/>
                <a:ea typeface="Cambria" panose="02040503050406030204" pitchFamily="18" charset="0"/>
              </a:rPr>
              <a:t>Rural Development is not just economic development but also social development. The role of Panchayati Raj system in Rural Development can be seen through following ways of Social Justice – </a:t>
            </a:r>
          </a:p>
          <a:p>
            <a:pPr marL="0" indent="0">
              <a:buNone/>
            </a:pPr>
            <a:r>
              <a:rPr lang="en-US" sz="1600" dirty="0">
                <a:latin typeface="Cambria" panose="02040503050406030204" pitchFamily="18" charset="0"/>
                <a:ea typeface="Cambria" panose="02040503050406030204" pitchFamily="18" charset="0"/>
              </a:rPr>
              <a:t>      1. Role of Panchayati Raj in Economic Development</a:t>
            </a:r>
          </a:p>
          <a:p>
            <a:pPr marL="0" indent="0">
              <a:buNone/>
            </a:pPr>
            <a:r>
              <a:rPr lang="en-US" sz="1600" dirty="0">
                <a:latin typeface="Cambria" panose="02040503050406030204" pitchFamily="18" charset="0"/>
                <a:ea typeface="Cambria" panose="02040503050406030204" pitchFamily="18" charset="0"/>
              </a:rPr>
              <a:t>      2. Role of Panchayati Raj in Women Empowerment   </a:t>
            </a:r>
          </a:p>
          <a:p>
            <a:pPr marL="0" indent="0">
              <a:buNone/>
            </a:pPr>
            <a:endParaRPr lang="en-US" sz="1600" dirty="0">
              <a:latin typeface="Cambria" panose="02040503050406030204" pitchFamily="18" charset="0"/>
              <a:ea typeface="Cambria" panose="02040503050406030204" pitchFamily="18" charset="0"/>
            </a:endParaRPr>
          </a:p>
          <a:p>
            <a:endParaRPr lang="en-US" sz="1600" b="1" i="0" dirty="0">
              <a:solidFill>
                <a:srgbClr val="282829"/>
              </a:solidFill>
              <a:effectLst/>
              <a:latin typeface="Cambria" panose="02040503050406030204" pitchFamily="18" charset="0"/>
              <a:ea typeface="Cambria" panose="02040503050406030204" pitchFamily="18" charset="0"/>
            </a:endParaRPr>
          </a:p>
          <a:p>
            <a:pPr marL="0" indent="0">
              <a:buNone/>
            </a:pPr>
            <a:endParaRPr lang="en-US" sz="1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09839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96567F"/>
            </a:gs>
            <a:gs pos="38000">
              <a:schemeClr val="accent5">
                <a:lumMod val="45000"/>
                <a:lumOff val="55000"/>
              </a:schemeClr>
            </a:gs>
            <a:gs pos="76000">
              <a:schemeClr val="accent5">
                <a:lumMod val="45000"/>
                <a:lumOff val="55000"/>
              </a:schemeClr>
            </a:gs>
            <a:gs pos="99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8745-7650-4EAD-BA87-C2C4B34EE2DA}"/>
              </a:ext>
            </a:extLst>
          </p:cNvPr>
          <p:cNvSpPr>
            <a:spLocks noGrp="1"/>
          </p:cNvSpPr>
          <p:nvPr>
            <p:ph type="title"/>
          </p:nvPr>
        </p:nvSpPr>
        <p:spPr>
          <a:xfrm>
            <a:off x="696686" y="513807"/>
            <a:ext cx="10728960" cy="740228"/>
          </a:xfrm>
        </p:spPr>
        <p:txBody>
          <a:bodyPr>
            <a:normAutofit fontScale="90000"/>
          </a:bodyPr>
          <a:lstStyle/>
          <a:p>
            <a:r>
              <a:rPr lang="en-US" sz="3200" dirty="0">
                <a:latin typeface="Calibri" panose="020F0502020204030204" pitchFamily="34" charset="0"/>
                <a:cs typeface="Calibri" panose="020F0502020204030204" pitchFamily="34" charset="0"/>
              </a:rPr>
              <a:t>Role of Panchayati Raj system in Economic Development of Rural India</a:t>
            </a:r>
          </a:p>
        </p:txBody>
      </p:sp>
      <p:sp>
        <p:nvSpPr>
          <p:cNvPr id="3" name="Content Placeholder 2">
            <a:extLst>
              <a:ext uri="{FF2B5EF4-FFF2-40B4-BE49-F238E27FC236}">
                <a16:creationId xmlns:a16="http://schemas.microsoft.com/office/drawing/2014/main" id="{535556D7-F20C-463B-ABF9-0CBECF4585E1}"/>
              </a:ext>
            </a:extLst>
          </p:cNvPr>
          <p:cNvSpPr>
            <a:spLocks noGrp="1"/>
          </p:cNvSpPr>
          <p:nvPr>
            <p:ph idx="1"/>
          </p:nvPr>
        </p:nvSpPr>
        <p:spPr>
          <a:xfrm>
            <a:off x="696686" y="1550125"/>
            <a:ext cx="10615748" cy="4589417"/>
          </a:xfrm>
        </p:spPr>
        <p:txBody>
          <a:bodyPr>
            <a:normAutofit/>
          </a:bodyPr>
          <a:lstStyle/>
          <a:p>
            <a:pPr algn="l">
              <a:buFont typeface="Arial" panose="020B0604020202020204" pitchFamily="34" charset="0"/>
              <a:buChar char="•"/>
            </a:pPr>
            <a:r>
              <a:rPr lang="en-US" b="0" i="0" dirty="0">
                <a:effectLst/>
                <a:latin typeface="Cambria" panose="02040503050406030204" pitchFamily="18" charset="0"/>
                <a:ea typeface="Cambria" panose="02040503050406030204" pitchFamily="18" charset="0"/>
              </a:rPr>
              <a:t>Maximized production and employment opportunities through agriculture, animal husbandry, pisciculture, and by adoption of best technologies and practices.</a:t>
            </a:r>
          </a:p>
          <a:p>
            <a:pPr marL="0" indent="0" algn="l">
              <a:buNone/>
            </a:pPr>
            <a:endParaRPr lang="en-US" b="0" i="0" dirty="0">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b="0" i="0" dirty="0">
                <a:effectLst/>
                <a:latin typeface="Cambria" panose="02040503050406030204" pitchFamily="18" charset="0"/>
                <a:ea typeface="Cambria" panose="02040503050406030204" pitchFamily="18" charset="0"/>
              </a:rPr>
              <a:t>Value added products from agriculture, animal husbandry, pisciculture, non-timber forest produce.</a:t>
            </a:r>
          </a:p>
          <a:p>
            <a:pPr marL="0" indent="0" algn="l">
              <a:buNone/>
            </a:pPr>
            <a:endParaRPr lang="en-US" b="0" i="0" dirty="0">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b="0" i="0" dirty="0">
                <a:effectLst/>
                <a:latin typeface="Cambria" panose="02040503050406030204" pitchFamily="18" charset="0"/>
                <a:ea typeface="Cambria" panose="02040503050406030204" pitchFamily="18" charset="0"/>
              </a:rPr>
              <a:t>Assured employment opportunities for all households in the village.</a:t>
            </a:r>
          </a:p>
          <a:p>
            <a:pPr marL="0" indent="0" algn="l">
              <a:buNone/>
            </a:pPr>
            <a:endParaRPr lang="en-US" b="0" i="0" dirty="0">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b="0" i="0" dirty="0">
                <a:effectLst/>
                <a:latin typeface="Cambria" panose="02040503050406030204" pitchFamily="18" charset="0"/>
                <a:ea typeface="Cambria" panose="02040503050406030204" pitchFamily="18" charset="0"/>
              </a:rPr>
              <a:t>Ensuring the income of </a:t>
            </a:r>
            <a:r>
              <a:rPr lang="en-US" b="0" i="0" dirty="0" err="1">
                <a:effectLst/>
                <a:latin typeface="Cambria" panose="02040503050406030204" pitchFamily="18" charset="0"/>
                <a:ea typeface="Cambria" panose="02040503050406030204" pitchFamily="18" charset="0"/>
              </a:rPr>
              <a:t>labourers</a:t>
            </a:r>
            <a:r>
              <a:rPr lang="en-US" b="0" i="0" dirty="0">
                <a:effectLst/>
                <a:latin typeface="Cambria" panose="02040503050406030204" pitchFamily="18" charset="0"/>
                <a:ea typeface="Cambria" panose="02040503050406030204" pitchFamily="18" charset="0"/>
              </a:rPr>
              <a:t> to a level on par with other jobs and vocations in the country.</a:t>
            </a:r>
          </a:p>
          <a:p>
            <a:pPr algn="l">
              <a:buFont typeface="Arial" panose="020B0604020202020204" pitchFamily="34" charset="0"/>
              <a:buChar char="•"/>
            </a:pPr>
            <a:endParaRPr lang="en-US" b="0" i="0" dirty="0">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b="0" i="0" dirty="0">
                <a:effectLst/>
                <a:latin typeface="Cambria" panose="02040503050406030204" pitchFamily="18" charset="0"/>
                <a:ea typeface="Cambria" panose="02040503050406030204" pitchFamily="18" charset="0"/>
              </a:rPr>
              <a:t>Ensuring equitable wages for men and women, zero child </a:t>
            </a:r>
            <a:r>
              <a:rPr lang="en-US" b="0" i="0" dirty="0" err="1">
                <a:effectLst/>
                <a:latin typeface="Cambria" panose="02040503050406030204" pitchFamily="18" charset="0"/>
                <a:ea typeface="Cambria" panose="02040503050406030204" pitchFamily="18" charset="0"/>
              </a:rPr>
              <a:t>labour</a:t>
            </a:r>
            <a:r>
              <a:rPr lang="en-US" b="0" i="0" dirty="0">
                <a:effectLst/>
                <a:latin typeface="Cambria" panose="02040503050406030204" pitchFamily="18" charset="0"/>
                <a:ea typeface="Cambria" panose="02040503050406030204" pitchFamily="18" charset="0"/>
              </a:rPr>
              <a:t>.</a:t>
            </a:r>
          </a:p>
          <a:p>
            <a:pPr algn="l">
              <a:buFont typeface="Arial" panose="020B0604020202020204" pitchFamily="34" charset="0"/>
              <a:buChar char="•"/>
            </a:pPr>
            <a:endParaRPr lang="en-US" b="0" i="0" dirty="0">
              <a:effectLst/>
              <a:latin typeface="Cambria" panose="02040503050406030204" pitchFamily="18" charset="0"/>
              <a:ea typeface="Cambria" panose="02040503050406030204" pitchFamily="18" charset="0"/>
            </a:endParaRPr>
          </a:p>
          <a:p>
            <a:pPr algn="l">
              <a:buFont typeface="Arial" panose="020B0604020202020204" pitchFamily="34" charset="0"/>
              <a:buChar char="•"/>
            </a:pPr>
            <a:r>
              <a:rPr lang="en-US" b="0" i="0" dirty="0">
                <a:effectLst/>
                <a:latin typeface="Cambria" panose="02040503050406030204" pitchFamily="18" charset="0"/>
                <a:ea typeface="Cambria" panose="02040503050406030204" pitchFamily="18" charset="0"/>
              </a:rPr>
              <a:t>Employment opportunities for persons with disabilities.</a:t>
            </a:r>
          </a:p>
          <a:p>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49276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37000">
              <a:srgbClr val="FFCCFF"/>
            </a:gs>
            <a:gs pos="70000">
              <a:schemeClr val="accent5">
                <a:lumMod val="45000"/>
                <a:lumOff val="55000"/>
              </a:schemeClr>
            </a:gs>
            <a:gs pos="91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09F57-E844-4707-A9B7-2E10908C78B8}"/>
              </a:ext>
            </a:extLst>
          </p:cNvPr>
          <p:cNvSpPr>
            <a:spLocks noGrp="1"/>
          </p:cNvSpPr>
          <p:nvPr>
            <p:ph type="title"/>
          </p:nvPr>
        </p:nvSpPr>
        <p:spPr>
          <a:xfrm>
            <a:off x="635726" y="213361"/>
            <a:ext cx="10911840" cy="779416"/>
          </a:xfrm>
        </p:spPr>
        <p:txBody>
          <a:bodyPr>
            <a:normAutofit/>
          </a:bodyPr>
          <a:lstStyle/>
          <a:p>
            <a:r>
              <a:rPr lang="en-US" sz="3200" dirty="0">
                <a:latin typeface="Calibri" panose="020F0502020204030204" pitchFamily="34" charset="0"/>
                <a:cs typeface="Calibri" panose="020F0502020204030204" pitchFamily="34" charset="0"/>
              </a:rPr>
              <a:t>Role of Panchayati Raj system in Women Empowerment </a:t>
            </a:r>
          </a:p>
        </p:txBody>
      </p:sp>
      <p:sp>
        <p:nvSpPr>
          <p:cNvPr id="3" name="Content Placeholder 2">
            <a:extLst>
              <a:ext uri="{FF2B5EF4-FFF2-40B4-BE49-F238E27FC236}">
                <a16:creationId xmlns:a16="http://schemas.microsoft.com/office/drawing/2014/main" id="{682B854B-6FCE-46DD-868F-461179C3CD09}"/>
              </a:ext>
            </a:extLst>
          </p:cNvPr>
          <p:cNvSpPr>
            <a:spLocks noGrp="1"/>
          </p:cNvSpPr>
          <p:nvPr>
            <p:ph idx="1"/>
          </p:nvPr>
        </p:nvSpPr>
        <p:spPr>
          <a:xfrm>
            <a:off x="357051" y="1332411"/>
            <a:ext cx="11495315" cy="5312229"/>
          </a:xfrm>
        </p:spPr>
        <p:txBody>
          <a:bodyPr>
            <a:noAutofit/>
          </a:bodyPr>
          <a:lstStyle/>
          <a:p>
            <a:r>
              <a:rPr lang="en-US" sz="1800" b="0" i="0" dirty="0">
                <a:solidFill>
                  <a:srgbClr val="202124"/>
                </a:solidFill>
                <a:effectLst/>
                <a:latin typeface="Cambria" panose="02040503050406030204" pitchFamily="18" charset="0"/>
                <a:ea typeface="Cambria" panose="02040503050406030204" pitchFamily="18" charset="0"/>
              </a:rPr>
              <a:t>Dr. </a:t>
            </a:r>
            <a:r>
              <a:rPr lang="en-US" sz="1800" b="0" i="0" dirty="0" err="1">
                <a:solidFill>
                  <a:srgbClr val="202124"/>
                </a:solidFill>
                <a:effectLst/>
                <a:latin typeface="Cambria" panose="02040503050406030204" pitchFamily="18" charset="0"/>
                <a:ea typeface="Cambria" panose="02040503050406030204" pitchFamily="18" charset="0"/>
              </a:rPr>
              <a:t>B.R.Ambedkar</a:t>
            </a:r>
            <a:r>
              <a:rPr lang="en-US" sz="1800" b="0" i="0" dirty="0">
                <a:solidFill>
                  <a:srgbClr val="202124"/>
                </a:solidFill>
                <a:effectLst/>
                <a:latin typeface="Cambria" panose="02040503050406030204" pitchFamily="18" charset="0"/>
                <a:ea typeface="Cambria" panose="02040503050406030204" pitchFamily="18" charset="0"/>
              </a:rPr>
              <a:t> used </a:t>
            </a:r>
            <a:r>
              <a:rPr lang="en-US" sz="1800" dirty="0">
                <a:solidFill>
                  <a:srgbClr val="202124"/>
                </a:solidFill>
                <a:latin typeface="Cambria" panose="02040503050406030204" pitchFamily="18" charset="0"/>
                <a:ea typeface="Cambria" panose="02040503050406030204" pitchFamily="18" charset="0"/>
              </a:rPr>
              <a:t>to say that </a:t>
            </a:r>
            <a:r>
              <a:rPr lang="en-US" sz="1800" b="0" i="0" dirty="0">
                <a:solidFill>
                  <a:srgbClr val="202124"/>
                </a:solidFill>
                <a:effectLst/>
                <a:latin typeface="Cambria" panose="02040503050406030204" pitchFamily="18" charset="0"/>
                <a:ea typeface="Cambria" panose="02040503050406030204" pitchFamily="18" charset="0"/>
              </a:rPr>
              <a:t>“I measure the progress of a community with the degree of progress women have achieved.”</a:t>
            </a:r>
            <a:endParaRPr lang="en-US" sz="1800" b="0" i="0" dirty="0">
              <a:solidFill>
                <a:srgbClr val="000000"/>
              </a:solidFill>
              <a:effectLst/>
              <a:latin typeface="Cambria" panose="02040503050406030204" pitchFamily="18" charset="0"/>
              <a:ea typeface="Cambria" panose="02040503050406030204" pitchFamily="18" charset="0"/>
            </a:endParaRPr>
          </a:p>
          <a:p>
            <a:r>
              <a:rPr lang="en-US" dirty="0">
                <a:solidFill>
                  <a:srgbClr val="000000"/>
                </a:solidFill>
                <a:latin typeface="Cambria" panose="02040503050406030204" pitchFamily="18" charset="0"/>
                <a:ea typeface="Cambria" panose="02040503050406030204" pitchFamily="18" charset="0"/>
              </a:rPr>
              <a:t>W</a:t>
            </a:r>
            <a:r>
              <a:rPr lang="en-US" sz="1800" b="0" i="0" dirty="0">
                <a:solidFill>
                  <a:srgbClr val="000000"/>
                </a:solidFill>
                <a:effectLst/>
                <a:latin typeface="Cambria" panose="02040503050406030204" pitchFamily="18" charset="0"/>
                <a:ea typeface="Cambria" panose="02040503050406030204" pitchFamily="18" charset="0"/>
              </a:rPr>
              <a:t>omen’s empowerment is vital towards the development of the society. </a:t>
            </a:r>
          </a:p>
          <a:p>
            <a:r>
              <a:rPr lang="en-US" sz="1800" b="0" i="0" dirty="0">
                <a:solidFill>
                  <a:srgbClr val="000000"/>
                </a:solidFill>
                <a:effectLst/>
                <a:latin typeface="Cambria" panose="02040503050406030204" pitchFamily="18" charset="0"/>
                <a:ea typeface="Cambria" panose="02040503050406030204" pitchFamily="18" charset="0"/>
              </a:rPr>
              <a:t>‘Empowerment’ means ‘to authorize’.</a:t>
            </a:r>
          </a:p>
          <a:p>
            <a:r>
              <a:rPr lang="en-US" sz="1800" dirty="0">
                <a:solidFill>
                  <a:srgbClr val="000000"/>
                </a:solidFill>
                <a:latin typeface="Cambria" panose="02040503050406030204" pitchFamily="18" charset="0"/>
                <a:ea typeface="Cambria" panose="02040503050406030204" pitchFamily="18" charset="0"/>
              </a:rPr>
              <a:t>A real women empowerment is not possible without ensuring their equitable participation in decision making process. </a:t>
            </a:r>
          </a:p>
          <a:p>
            <a:r>
              <a:rPr lang="en-US" sz="1800" dirty="0">
                <a:solidFill>
                  <a:srgbClr val="000000"/>
                </a:solidFill>
                <a:latin typeface="Cambria" panose="02040503050406030204" pitchFamily="18" charset="0"/>
                <a:ea typeface="Cambria" panose="02040503050406030204" pitchFamily="18" charset="0"/>
              </a:rPr>
              <a:t>The 73</a:t>
            </a:r>
            <a:r>
              <a:rPr lang="en-US" sz="1800" baseline="30000" dirty="0">
                <a:solidFill>
                  <a:srgbClr val="000000"/>
                </a:solidFill>
                <a:latin typeface="Cambria" panose="02040503050406030204" pitchFamily="18" charset="0"/>
                <a:ea typeface="Cambria" panose="02040503050406030204" pitchFamily="18" charset="0"/>
              </a:rPr>
              <a:t>rd</a:t>
            </a:r>
            <a:r>
              <a:rPr lang="en-US" sz="1800" dirty="0">
                <a:solidFill>
                  <a:srgbClr val="000000"/>
                </a:solidFill>
                <a:latin typeface="Cambria" panose="02040503050406030204" pitchFamily="18" charset="0"/>
                <a:ea typeface="Cambria" panose="02040503050406030204" pitchFamily="18" charset="0"/>
              </a:rPr>
              <a:t> Constitution Amendment Act 1992 ensure the equal political opportunities to women at Panchayat level. </a:t>
            </a:r>
          </a:p>
          <a:p>
            <a:r>
              <a:rPr lang="en-US" sz="1800" b="0" i="0" dirty="0">
                <a:solidFill>
                  <a:srgbClr val="000000"/>
                </a:solidFill>
                <a:effectLst/>
                <a:latin typeface="Cambria" panose="02040503050406030204" pitchFamily="18" charset="0"/>
                <a:ea typeface="Cambria" panose="02040503050406030204" pitchFamily="18" charset="0"/>
              </a:rPr>
              <a:t>It provides one-third reservation for women in Panchayati Raj system at two levels: </a:t>
            </a:r>
          </a:p>
          <a:p>
            <a:pPr marL="0" indent="0" algn="just">
              <a:buNone/>
            </a:pPr>
            <a:r>
              <a:rPr lang="en-US" sz="1800" b="0" i="0" dirty="0">
                <a:solidFill>
                  <a:srgbClr val="000000"/>
                </a:solidFill>
                <a:effectLst/>
                <a:latin typeface="Cambria" panose="02040503050406030204" pitchFamily="18" charset="0"/>
                <a:ea typeface="Cambria" panose="02040503050406030204" pitchFamily="18" charset="0"/>
              </a:rPr>
              <a:t>     (</a:t>
            </a:r>
            <a:r>
              <a:rPr lang="en-US" sz="1800" b="0" i="0" dirty="0" err="1">
                <a:solidFill>
                  <a:srgbClr val="000000"/>
                </a:solidFill>
                <a:effectLst/>
                <a:latin typeface="Cambria" panose="02040503050406030204" pitchFamily="18" charset="0"/>
                <a:ea typeface="Cambria" panose="02040503050406030204" pitchFamily="18" charset="0"/>
              </a:rPr>
              <a:t>i</a:t>
            </a:r>
            <a:r>
              <a:rPr lang="en-US" sz="1800" b="0" i="0" dirty="0">
                <a:solidFill>
                  <a:srgbClr val="000000"/>
                </a:solidFill>
                <a:effectLst/>
                <a:latin typeface="Cambria" panose="02040503050406030204" pitchFamily="18" charset="0"/>
                <a:ea typeface="Cambria" panose="02040503050406030204" pitchFamily="18" charset="0"/>
              </a:rPr>
              <a:t>) for the office of the members and</a:t>
            </a:r>
            <a:endParaRPr lang="en-US" sz="1800" dirty="0">
              <a:solidFill>
                <a:srgbClr val="222222"/>
              </a:solidFill>
              <a:latin typeface="Cambria" panose="02040503050406030204" pitchFamily="18" charset="0"/>
              <a:ea typeface="Cambria" panose="02040503050406030204" pitchFamily="18" charset="0"/>
            </a:endParaRPr>
          </a:p>
          <a:p>
            <a:pPr marL="0" indent="0" algn="just">
              <a:buNone/>
            </a:pPr>
            <a:r>
              <a:rPr lang="en-US" sz="1800" b="0" i="0" dirty="0">
                <a:solidFill>
                  <a:srgbClr val="222222"/>
                </a:solidFill>
                <a:effectLst/>
                <a:latin typeface="Cambria" panose="02040503050406030204" pitchFamily="18" charset="0"/>
                <a:ea typeface="Cambria" panose="02040503050406030204" pitchFamily="18" charset="0"/>
              </a:rPr>
              <a:t>     </a:t>
            </a:r>
            <a:r>
              <a:rPr lang="en-US" sz="1800" b="0" i="0" dirty="0">
                <a:solidFill>
                  <a:srgbClr val="000000"/>
                </a:solidFill>
                <a:effectLst/>
                <a:latin typeface="Cambria" panose="02040503050406030204" pitchFamily="18" charset="0"/>
                <a:ea typeface="Cambria" panose="02040503050406030204" pitchFamily="18" charset="0"/>
              </a:rPr>
              <a:t>(ii) for that of the chairperson. </a:t>
            </a:r>
          </a:p>
          <a:p>
            <a:pPr algn="just"/>
            <a:r>
              <a:rPr lang="en-US" sz="1800" b="0" i="0" dirty="0">
                <a:solidFill>
                  <a:srgbClr val="000000"/>
                </a:solidFill>
                <a:effectLst/>
                <a:latin typeface="Cambria" panose="02040503050406030204" pitchFamily="18" charset="0"/>
                <a:ea typeface="Cambria" panose="02040503050406030204" pitchFamily="18" charset="0"/>
              </a:rPr>
              <a:t>With the advent of this Act,</a:t>
            </a:r>
            <a:r>
              <a:rPr lang="en-US" sz="1800" dirty="0">
                <a:solidFill>
                  <a:srgbClr val="000000"/>
                </a:solidFill>
                <a:latin typeface="Cambria" panose="02040503050406030204" pitchFamily="18" charset="0"/>
                <a:ea typeface="Cambria" panose="02040503050406030204" pitchFamily="18" charset="0"/>
              </a:rPr>
              <a:t> </a:t>
            </a:r>
            <a:r>
              <a:rPr lang="en-US" sz="1800" b="0" i="0" dirty="0">
                <a:solidFill>
                  <a:srgbClr val="000000"/>
                </a:solidFill>
                <a:effectLst/>
                <a:latin typeface="Cambria" panose="02040503050406030204" pitchFamily="18" charset="0"/>
                <a:ea typeface="Cambria" panose="02040503050406030204" pitchFamily="18" charset="0"/>
              </a:rPr>
              <a:t>there are also </a:t>
            </a:r>
            <a:r>
              <a:rPr lang="en-US" sz="1800" b="1" i="0" dirty="0">
                <a:solidFill>
                  <a:srgbClr val="000000"/>
                </a:solidFill>
                <a:effectLst/>
                <a:latin typeface="Cambria" panose="02040503050406030204" pitchFamily="18" charset="0"/>
                <a:ea typeface="Cambria" panose="02040503050406030204" pitchFamily="18" charset="0"/>
              </a:rPr>
              <a:t>6,81,258</a:t>
            </a:r>
            <a:r>
              <a:rPr lang="en-US" sz="1800" b="0" i="0" dirty="0">
                <a:solidFill>
                  <a:srgbClr val="000000"/>
                </a:solidFill>
                <a:effectLst/>
                <a:latin typeface="Cambria" panose="02040503050406030204" pitchFamily="18" charset="0"/>
                <a:ea typeface="Cambria" panose="02040503050406030204" pitchFamily="18" charset="0"/>
              </a:rPr>
              <a:t> women elected to Gram Panchayats, </a:t>
            </a:r>
            <a:r>
              <a:rPr lang="en-US" sz="1800" b="1" i="0" dirty="0">
                <a:solidFill>
                  <a:srgbClr val="000000"/>
                </a:solidFill>
                <a:effectLst/>
                <a:latin typeface="Cambria" panose="02040503050406030204" pitchFamily="18" charset="0"/>
                <a:ea typeface="Cambria" panose="02040503050406030204" pitchFamily="18" charset="0"/>
              </a:rPr>
              <a:t>37,109</a:t>
            </a:r>
            <a:r>
              <a:rPr lang="en-US" sz="1800" b="0" i="0" dirty="0">
                <a:solidFill>
                  <a:srgbClr val="000000"/>
                </a:solidFill>
                <a:effectLst/>
                <a:latin typeface="Cambria" panose="02040503050406030204" pitchFamily="18" charset="0"/>
                <a:ea typeface="Cambria" panose="02040503050406030204" pitchFamily="18" charset="0"/>
              </a:rPr>
              <a:t> women to Panchayat at the intermediate level and </a:t>
            </a:r>
            <a:r>
              <a:rPr lang="en-US" sz="1800" b="1" i="0" dirty="0">
                <a:solidFill>
                  <a:srgbClr val="000000"/>
                </a:solidFill>
                <a:effectLst/>
                <a:latin typeface="Cambria" panose="02040503050406030204" pitchFamily="18" charset="0"/>
                <a:ea typeface="Cambria" panose="02040503050406030204" pitchFamily="18" charset="0"/>
              </a:rPr>
              <a:t>3153</a:t>
            </a:r>
            <a:r>
              <a:rPr lang="en-US" sz="1800" b="0" i="0" dirty="0">
                <a:solidFill>
                  <a:srgbClr val="000000"/>
                </a:solidFill>
                <a:effectLst/>
                <a:latin typeface="Cambria" panose="02040503050406030204" pitchFamily="18" charset="0"/>
                <a:ea typeface="Cambria" panose="02040503050406030204" pitchFamily="18" charset="0"/>
              </a:rPr>
              <a:t> women elected at the district level.</a:t>
            </a:r>
            <a:endParaRPr lang="en-US" sz="1800" b="0" i="0" dirty="0">
              <a:solidFill>
                <a:srgbClr val="222222"/>
              </a:solidFill>
              <a:effectLst/>
              <a:latin typeface="Cambria" panose="02040503050406030204" pitchFamily="18" charset="0"/>
              <a:ea typeface="Cambria" panose="02040503050406030204" pitchFamily="18" charset="0"/>
            </a:endParaRPr>
          </a:p>
          <a:p>
            <a:pPr marL="0" indent="0" algn="just">
              <a:buNone/>
            </a:pPr>
            <a:endParaRPr lang="en-US" sz="1800" b="0" i="0" dirty="0">
              <a:solidFill>
                <a:srgbClr val="000000"/>
              </a:solidFill>
              <a:effectLst/>
              <a:latin typeface="Cambria" panose="02040503050406030204" pitchFamily="18" charset="0"/>
              <a:ea typeface="Cambria" panose="02040503050406030204" pitchFamily="18" charset="0"/>
            </a:endParaRPr>
          </a:p>
          <a:p>
            <a:pPr marL="0" indent="0">
              <a:buNone/>
            </a:pPr>
            <a:endParaRPr lang="en-US" sz="1800" b="0" i="0" dirty="0">
              <a:solidFill>
                <a:srgbClr val="00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21865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E6A8D0-B032-4273-B6C7-F5F361C2C141}"/>
              </a:ext>
            </a:extLst>
          </p:cNvPr>
          <p:cNvSpPr>
            <a:spLocks noGrp="1"/>
          </p:cNvSpPr>
          <p:nvPr>
            <p:ph idx="1"/>
          </p:nvPr>
        </p:nvSpPr>
        <p:spPr>
          <a:xfrm>
            <a:off x="731520" y="870857"/>
            <a:ext cx="11007634" cy="5306106"/>
          </a:xfrm>
        </p:spPr>
        <p:txBody>
          <a:bodyPr>
            <a:normAutofit fontScale="92500" lnSpcReduction="10000"/>
          </a:bodyPr>
          <a:lstStyle/>
          <a:p>
            <a:pPr algn="just"/>
            <a:r>
              <a:rPr lang="en-US" sz="1800" b="0" i="0" dirty="0">
                <a:solidFill>
                  <a:srgbClr val="000000"/>
                </a:solidFill>
                <a:effectLst/>
                <a:latin typeface="Cambria" panose="02040503050406030204" pitchFamily="18" charset="0"/>
                <a:ea typeface="Cambria" panose="02040503050406030204" pitchFamily="18" charset="0"/>
              </a:rPr>
              <a:t>Through the experience of the Indian Panchayat Raj Institutions, more than one million women have actively entered into the political life of India. Reservation for women in panchayats (chairman and members) up to one-third seats.</a:t>
            </a:r>
          </a:p>
          <a:p>
            <a:pPr marL="0" indent="0" algn="just">
              <a:buNone/>
            </a:pPr>
            <a:endParaRPr lang="en-US" sz="1800" b="0" i="0" dirty="0">
              <a:solidFill>
                <a:srgbClr val="000000"/>
              </a:solidFill>
              <a:effectLst/>
              <a:latin typeface="Cambria" panose="02040503050406030204" pitchFamily="18" charset="0"/>
              <a:ea typeface="Cambria" panose="02040503050406030204" pitchFamily="18" charset="0"/>
            </a:endParaRPr>
          </a:p>
          <a:p>
            <a:pPr algn="just"/>
            <a:r>
              <a:rPr lang="en-US" sz="1800" b="0" i="0" dirty="0">
                <a:solidFill>
                  <a:srgbClr val="000000"/>
                </a:solidFill>
                <a:effectLst/>
                <a:latin typeface="Cambria" panose="02040503050406030204" pitchFamily="18" charset="0"/>
                <a:ea typeface="Cambria" panose="02040503050406030204" pitchFamily="18" charset="0"/>
              </a:rPr>
              <a:t>Women’s issues have come to the forefront at the local level and consequently state and national level.</a:t>
            </a:r>
          </a:p>
          <a:p>
            <a:pPr marL="0" indent="0" algn="just">
              <a:buNone/>
            </a:pPr>
            <a:endParaRPr lang="en-US" sz="1800" dirty="0">
              <a:solidFill>
                <a:srgbClr val="222222"/>
              </a:solidFill>
              <a:latin typeface="Cambria" panose="02040503050406030204" pitchFamily="18" charset="0"/>
              <a:ea typeface="Cambria" panose="02040503050406030204" pitchFamily="18" charset="0"/>
            </a:endParaRPr>
          </a:p>
          <a:p>
            <a:pPr algn="just"/>
            <a:r>
              <a:rPr lang="en-US" sz="1800" dirty="0">
                <a:solidFill>
                  <a:srgbClr val="000000"/>
                </a:solidFill>
                <a:latin typeface="Cambria" panose="02040503050406030204" pitchFamily="18" charset="0"/>
                <a:ea typeface="Cambria" panose="02040503050406030204" pitchFamily="18" charset="0"/>
              </a:rPr>
              <a:t>W</a:t>
            </a:r>
            <a:r>
              <a:rPr lang="en-US" sz="1800" b="0" i="0" dirty="0">
                <a:solidFill>
                  <a:srgbClr val="000000"/>
                </a:solidFill>
                <a:effectLst/>
                <a:latin typeface="Cambria" panose="02040503050406030204" pitchFamily="18" charset="0"/>
                <a:ea typeface="Cambria" panose="02040503050406030204" pitchFamily="18" charset="0"/>
              </a:rPr>
              <a:t>omen can work on the creation, development and promotion of Self Help groups, Cooperatives, MSMEs for better employment and livelihood options in Rural areas.</a:t>
            </a:r>
          </a:p>
          <a:p>
            <a:pPr marL="0" indent="0" algn="just">
              <a:buNone/>
            </a:pPr>
            <a:endParaRPr lang="en-US" sz="1800" dirty="0">
              <a:solidFill>
                <a:srgbClr val="222222"/>
              </a:solidFill>
              <a:latin typeface="Cambria" panose="02040503050406030204" pitchFamily="18" charset="0"/>
              <a:ea typeface="Cambria" panose="02040503050406030204" pitchFamily="18" charset="0"/>
            </a:endParaRPr>
          </a:p>
          <a:p>
            <a:pPr algn="just"/>
            <a:r>
              <a:rPr lang="en-US" sz="1800" b="0" i="0" dirty="0">
                <a:solidFill>
                  <a:srgbClr val="000000"/>
                </a:solidFill>
                <a:effectLst/>
                <a:latin typeface="Cambria" panose="02040503050406030204" pitchFamily="18" charset="0"/>
                <a:ea typeface="Cambria" panose="02040503050406030204" pitchFamily="18" charset="0"/>
              </a:rPr>
              <a:t>Women leaders in the Panchayati Raj are transforming local governance by sensitizing the State to issues of poverty, inequality and gender injustice.</a:t>
            </a:r>
          </a:p>
          <a:p>
            <a:pPr marL="0" indent="0" algn="just">
              <a:buNone/>
            </a:pPr>
            <a:endParaRPr lang="en-US" sz="1800" dirty="0">
              <a:solidFill>
                <a:srgbClr val="222222"/>
              </a:solidFill>
              <a:latin typeface="Cambria" panose="02040503050406030204" pitchFamily="18" charset="0"/>
              <a:ea typeface="Cambria" panose="02040503050406030204" pitchFamily="18" charset="0"/>
            </a:endParaRPr>
          </a:p>
          <a:p>
            <a:pPr algn="just"/>
            <a:r>
              <a:rPr lang="en-US" sz="1800" dirty="0">
                <a:solidFill>
                  <a:srgbClr val="000000"/>
                </a:solidFill>
                <a:latin typeface="Cambria" panose="02040503050406030204" pitchFamily="18" charset="0"/>
                <a:ea typeface="Cambria" panose="02040503050406030204" pitchFamily="18" charset="0"/>
              </a:rPr>
              <a:t>Through Panchayati Raj, </a:t>
            </a:r>
            <a:r>
              <a:rPr lang="en-US" sz="1800" b="0" i="0" dirty="0">
                <a:solidFill>
                  <a:srgbClr val="000000"/>
                </a:solidFill>
                <a:effectLst/>
                <a:latin typeface="Cambria" panose="02040503050406030204" pitchFamily="18" charset="0"/>
                <a:ea typeface="Cambria" panose="02040503050406030204" pitchFamily="18" charset="0"/>
              </a:rPr>
              <a:t>women are changing governance are evident in the issues they choose to tackle water </a:t>
            </a:r>
            <a:r>
              <a:rPr lang="en-US" sz="1800" b="0" i="0" dirty="0" err="1">
                <a:solidFill>
                  <a:srgbClr val="000000"/>
                </a:solidFill>
                <a:effectLst/>
                <a:latin typeface="Cambria" panose="02040503050406030204" pitchFamily="18" charset="0"/>
                <a:ea typeface="Cambria" panose="02040503050406030204" pitchFamily="18" charset="0"/>
              </a:rPr>
              <a:t>scarsity</a:t>
            </a:r>
            <a:r>
              <a:rPr lang="en-US" sz="1800" b="0" i="0" dirty="0">
                <a:solidFill>
                  <a:srgbClr val="000000"/>
                </a:solidFill>
                <a:effectLst/>
                <a:latin typeface="Cambria" panose="02040503050406030204" pitchFamily="18" charset="0"/>
                <a:ea typeface="Cambria" panose="02040503050406030204" pitchFamily="18" charset="0"/>
              </a:rPr>
              <a:t>, alcohol abuse, education, health and domestic violence.</a:t>
            </a:r>
          </a:p>
          <a:p>
            <a:pPr marL="0" indent="0" algn="just">
              <a:buNone/>
            </a:pPr>
            <a:endParaRPr lang="en-US" sz="1800" dirty="0">
              <a:solidFill>
                <a:srgbClr val="222222"/>
              </a:solidFill>
              <a:latin typeface="Cambria" panose="02040503050406030204" pitchFamily="18" charset="0"/>
              <a:ea typeface="Cambria" panose="02040503050406030204" pitchFamily="18" charset="0"/>
            </a:endParaRPr>
          </a:p>
          <a:p>
            <a:pPr algn="just"/>
            <a:r>
              <a:rPr lang="en-US" sz="1800" b="0" i="0" dirty="0">
                <a:solidFill>
                  <a:srgbClr val="000000"/>
                </a:solidFill>
                <a:effectLst/>
                <a:latin typeface="Cambria" panose="02040503050406030204" pitchFamily="18" charset="0"/>
                <a:ea typeface="Cambria" panose="02040503050406030204" pitchFamily="18" charset="0"/>
              </a:rPr>
              <a:t>Women are also taking action against child marriage and child domestic labor, promoting girl-child education. Also, women have used their elected authority to address quality health care as critical issues.</a:t>
            </a:r>
          </a:p>
          <a:p>
            <a:endParaRPr lang="en-US"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37091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885B4-4FD2-4A1D-B8EF-C400BCA7AF2E}"/>
              </a:ext>
            </a:extLst>
          </p:cNvPr>
          <p:cNvSpPr>
            <a:spLocks noGrp="1"/>
          </p:cNvSpPr>
          <p:nvPr>
            <p:ph type="title"/>
          </p:nvPr>
        </p:nvSpPr>
        <p:spPr/>
        <p:txBody>
          <a:bodyPr>
            <a:normAutofit/>
          </a:bodyPr>
          <a:lstStyle/>
          <a:p>
            <a:r>
              <a:rPr lang="en-US" sz="1800" dirty="0"/>
              <a:t>These are some stories of how some women leaders at grass root level are bringing change in the rural society. </a:t>
            </a:r>
          </a:p>
        </p:txBody>
      </p:sp>
      <p:pic>
        <p:nvPicPr>
          <p:cNvPr id="5" name="Content Placeholder 4">
            <a:extLst>
              <a:ext uri="{FF2B5EF4-FFF2-40B4-BE49-F238E27FC236}">
                <a16:creationId xmlns:a16="http://schemas.microsoft.com/office/drawing/2014/main" id="{031549C1-7CFE-4393-947A-A331D297D3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2014194"/>
            <a:ext cx="4782809" cy="3963372"/>
          </a:xfrm>
        </p:spPr>
      </p:pic>
      <p:pic>
        <p:nvPicPr>
          <p:cNvPr id="7" name="Picture 6">
            <a:extLst>
              <a:ext uri="{FF2B5EF4-FFF2-40B4-BE49-F238E27FC236}">
                <a16:creationId xmlns:a16="http://schemas.microsoft.com/office/drawing/2014/main" id="{B15470A4-4F2A-4009-A5E5-609EB522A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051" y="2014193"/>
            <a:ext cx="5138058" cy="3963373"/>
          </a:xfrm>
          <a:prstGeom prst="rect">
            <a:avLst/>
          </a:prstGeom>
        </p:spPr>
      </p:pic>
    </p:spTree>
    <p:extLst>
      <p:ext uri="{BB962C8B-B14F-4D97-AF65-F5344CB8AC3E}">
        <p14:creationId xmlns:p14="http://schemas.microsoft.com/office/powerpoint/2010/main" val="4286522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7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E12F-6414-4481-8F93-DC9F3786184B}"/>
              </a:ext>
            </a:extLst>
          </p:cNvPr>
          <p:cNvSpPr>
            <a:spLocks noGrp="1"/>
          </p:cNvSpPr>
          <p:nvPr>
            <p:ph type="title"/>
          </p:nvPr>
        </p:nvSpPr>
        <p:spPr>
          <a:xfrm>
            <a:off x="1066800" y="339634"/>
            <a:ext cx="10058400" cy="1001486"/>
          </a:xfrm>
        </p:spPr>
        <p:txBody>
          <a:bodyPr>
            <a:normAutofit/>
          </a:bodyPr>
          <a:lstStyle/>
          <a:p>
            <a:r>
              <a:rPr lang="en-US" sz="3200" dirty="0">
                <a:latin typeface="Calibri" panose="020F0502020204030204" pitchFamily="34" charset="0"/>
                <a:cs typeface="Calibri" panose="020F0502020204030204" pitchFamily="34" charset="0"/>
              </a:rPr>
              <a:t>Role of Gram Panchayat in Rural Development</a:t>
            </a:r>
          </a:p>
        </p:txBody>
      </p:sp>
      <p:sp>
        <p:nvSpPr>
          <p:cNvPr id="3" name="Content Placeholder 2">
            <a:extLst>
              <a:ext uri="{FF2B5EF4-FFF2-40B4-BE49-F238E27FC236}">
                <a16:creationId xmlns:a16="http://schemas.microsoft.com/office/drawing/2014/main" id="{7C811463-B8E3-40D8-8717-380828B48D90}"/>
              </a:ext>
            </a:extLst>
          </p:cNvPr>
          <p:cNvSpPr>
            <a:spLocks noGrp="1"/>
          </p:cNvSpPr>
          <p:nvPr>
            <p:ph idx="1"/>
          </p:nvPr>
        </p:nvSpPr>
        <p:spPr>
          <a:xfrm>
            <a:off x="505097" y="1428206"/>
            <a:ext cx="11286309" cy="5007428"/>
          </a:xfrm>
        </p:spPr>
        <p:txBody>
          <a:bodyPr>
            <a:normAutofit/>
          </a:bodyPr>
          <a:lstStyle/>
          <a:p>
            <a:r>
              <a:rPr lang="en-US" sz="1800" b="0" i="0" dirty="0">
                <a:effectLst/>
                <a:latin typeface="Cambria" panose="02040503050406030204" pitchFamily="18" charset="0"/>
                <a:ea typeface="Cambria" panose="02040503050406030204" pitchFamily="18" charset="0"/>
              </a:rPr>
              <a:t>There are total 2.5 lakh Gram Panchayats in the country.</a:t>
            </a:r>
          </a:p>
          <a:p>
            <a:r>
              <a:rPr lang="en-US" sz="1800" dirty="0">
                <a:latin typeface="Cambria" panose="02040503050406030204" pitchFamily="18" charset="0"/>
                <a:ea typeface="Cambria" panose="02040503050406030204" pitchFamily="18" charset="0"/>
              </a:rPr>
              <a:t>They</a:t>
            </a:r>
            <a:r>
              <a:rPr lang="en-US" sz="1800" b="0" i="0" dirty="0">
                <a:effectLst/>
                <a:latin typeface="Cambria" panose="02040503050406030204" pitchFamily="18" charset="0"/>
                <a:ea typeface="Cambria" panose="02040503050406030204" pitchFamily="18" charset="0"/>
              </a:rPr>
              <a:t> provide basic services in the villages and plan for local economic development.</a:t>
            </a:r>
          </a:p>
          <a:p>
            <a:r>
              <a:rPr lang="en-US" sz="1800" dirty="0">
                <a:latin typeface="Cambria" panose="02040503050406030204" pitchFamily="18" charset="0"/>
                <a:ea typeface="Cambria" panose="02040503050406030204" pitchFamily="18" charset="0"/>
              </a:rPr>
              <a:t>Gram Sabha is smallest unit of Panchayati Raj system which consist of all people living in that Gram Panchayat.</a:t>
            </a:r>
            <a:r>
              <a:rPr lang="en-US" sz="1800" b="0" i="0" dirty="0">
                <a:effectLst/>
                <a:latin typeface="Cambria" panose="02040503050406030204" pitchFamily="18" charset="0"/>
                <a:ea typeface="Cambria" panose="02040503050406030204" pitchFamily="18" charset="0"/>
              </a:rPr>
              <a:t> </a:t>
            </a:r>
          </a:p>
          <a:p>
            <a:r>
              <a:rPr lang="en-US" sz="1800" dirty="0">
                <a:latin typeface="Cambria" panose="02040503050406030204" pitchFamily="18" charset="0"/>
                <a:ea typeface="Cambria" panose="02040503050406030204" pitchFamily="18" charset="0"/>
              </a:rPr>
              <a:t>Gram Panchayat implement programs, policies, schemes at village level. </a:t>
            </a:r>
          </a:p>
          <a:p>
            <a:r>
              <a:rPr lang="en-US" sz="1800" dirty="0">
                <a:latin typeface="Cambria" panose="02040503050406030204" pitchFamily="18" charset="0"/>
                <a:ea typeface="Cambria" panose="02040503050406030204" pitchFamily="18" charset="0"/>
              </a:rPr>
              <a:t>It identifies the beneficiaries for central and state government schemes. </a:t>
            </a:r>
          </a:p>
          <a:p>
            <a:r>
              <a:rPr lang="en-US" sz="1800" dirty="0">
                <a:latin typeface="Cambria" panose="02040503050406030204" pitchFamily="18" charset="0"/>
                <a:ea typeface="Cambria" panose="02040503050406030204" pitchFamily="18" charset="0"/>
              </a:rPr>
              <a:t>It also manage the natural resources such as water, forest etc. within the limits of Gram panchayat. </a:t>
            </a:r>
          </a:p>
          <a:p>
            <a:r>
              <a:rPr lang="en-US" sz="1800" dirty="0">
                <a:latin typeface="Cambria" panose="02040503050406030204" pitchFamily="18" charset="0"/>
                <a:ea typeface="Cambria" panose="02040503050406030204" pitchFamily="18" charset="0"/>
              </a:rPr>
              <a:t>Gram Panchayat manages the Primary health centers, schools at Gram Panchayat level.</a:t>
            </a:r>
          </a:p>
          <a:p>
            <a:r>
              <a:rPr lang="en-US" sz="1800" b="0" i="0" dirty="0">
                <a:effectLst/>
                <a:latin typeface="Cambria" panose="02040503050406030204" pitchFamily="18" charset="0"/>
                <a:ea typeface="Cambria" panose="02040503050406030204" pitchFamily="18" charset="0"/>
              </a:rPr>
              <a:t>The decision making process of the panchayats is such that the Gram Sabha discusses the development work plans of the Gram Panchayat Development Plan (GPDP) and the elected representatives execute the plans. Formulation of GPDP improves efficiency of public services.</a:t>
            </a:r>
          </a:p>
          <a:p>
            <a:r>
              <a:rPr lang="en-US" sz="1800" b="0" i="0" dirty="0">
                <a:effectLst/>
                <a:latin typeface="Cambria" panose="02040503050406030204" pitchFamily="18" charset="0"/>
                <a:ea typeface="Cambria" panose="02040503050406030204" pitchFamily="18" charset="0"/>
              </a:rPr>
              <a:t>Since all eligible voters of the village can participate in the Gram Sabha, it is a channel to include the less privileged section of society and ensure their participation in the village level governance wherein they can advocate their developmental aspirations.</a:t>
            </a:r>
          </a:p>
          <a:p>
            <a:endParaRPr lang="en-US"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8429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9F8E-2806-4EA4-9BC8-15F29FC0BC5B}"/>
              </a:ext>
            </a:extLst>
          </p:cNvPr>
          <p:cNvSpPr>
            <a:spLocks noGrp="1"/>
          </p:cNvSpPr>
          <p:nvPr>
            <p:ph type="title"/>
          </p:nvPr>
        </p:nvSpPr>
        <p:spPr>
          <a:xfrm>
            <a:off x="838200" y="365126"/>
            <a:ext cx="10515600" cy="923744"/>
          </a:xfrm>
        </p:spPr>
        <p:txBody>
          <a:bodyPr>
            <a:normAutofit/>
          </a:bodyPr>
          <a:lstStyle/>
          <a:p>
            <a:r>
              <a:rPr lang="en-US" sz="3200" dirty="0"/>
              <a:t>Problem with Panchayati Raj system</a:t>
            </a:r>
          </a:p>
        </p:txBody>
      </p:sp>
      <p:sp>
        <p:nvSpPr>
          <p:cNvPr id="3" name="Content Placeholder 2">
            <a:extLst>
              <a:ext uri="{FF2B5EF4-FFF2-40B4-BE49-F238E27FC236}">
                <a16:creationId xmlns:a16="http://schemas.microsoft.com/office/drawing/2014/main" id="{281628B8-C2B8-4357-9705-4474A02EF46A}"/>
              </a:ext>
            </a:extLst>
          </p:cNvPr>
          <p:cNvSpPr>
            <a:spLocks noGrp="1"/>
          </p:cNvSpPr>
          <p:nvPr>
            <p:ph idx="1"/>
          </p:nvPr>
        </p:nvSpPr>
        <p:spPr>
          <a:xfrm>
            <a:off x="838200" y="1741713"/>
            <a:ext cx="10900954" cy="4423955"/>
          </a:xfrm>
        </p:spPr>
        <p:txBody>
          <a:bodyPr/>
          <a:lstStyle/>
          <a:p>
            <a:r>
              <a:rPr lang="en-US" sz="1800" i="0" dirty="0">
                <a:effectLst/>
                <a:latin typeface="Cambria" panose="02040503050406030204" pitchFamily="18" charset="0"/>
                <a:ea typeface="Cambria" panose="02040503050406030204" pitchFamily="18" charset="0"/>
              </a:rPr>
              <a:t>Unscientific distribution of functions : The functions of three levels of panchayats viz- Gram Panchayat, Panchayat Samiti and Zilla Panchayat are often clashes. </a:t>
            </a:r>
          </a:p>
          <a:p>
            <a:r>
              <a:rPr lang="en-US" sz="1800" i="0" dirty="0">
                <a:effectLst/>
                <a:latin typeface="Cambria" panose="02040503050406030204" pitchFamily="18" charset="0"/>
                <a:ea typeface="Cambria" panose="02040503050406030204" pitchFamily="18" charset="0"/>
              </a:rPr>
              <a:t>Incompatible relation between the three-tiers : For smooth functioning of Panchayati Raj system, all three tiers should work amicably. </a:t>
            </a:r>
            <a:r>
              <a:rPr lang="en-US" sz="1800" dirty="0">
                <a:latin typeface="Cambria" panose="02040503050406030204" pitchFamily="18" charset="0"/>
                <a:ea typeface="Cambria" panose="02040503050406030204" pitchFamily="18" charset="0"/>
              </a:rPr>
              <a:t>But most of the time, it shows conflict within the three tiers over powers, finances and authority. </a:t>
            </a:r>
            <a:endParaRPr lang="en-US" sz="1800" i="0" dirty="0">
              <a:effectLst/>
              <a:latin typeface="Cambria" panose="02040503050406030204" pitchFamily="18" charset="0"/>
              <a:ea typeface="Cambria" panose="02040503050406030204" pitchFamily="18" charset="0"/>
            </a:endParaRPr>
          </a:p>
          <a:p>
            <a:r>
              <a:rPr lang="en-US" sz="1800" i="0" dirty="0">
                <a:effectLst/>
                <a:latin typeface="Cambria" panose="02040503050406030204" pitchFamily="18" charset="0"/>
                <a:ea typeface="Cambria" panose="02040503050406030204" pitchFamily="18" charset="0"/>
              </a:rPr>
              <a:t>Inadequate finances </a:t>
            </a:r>
          </a:p>
          <a:p>
            <a:r>
              <a:rPr lang="en-US" sz="1800" i="0" dirty="0">
                <a:effectLst/>
                <a:latin typeface="Cambria" panose="02040503050406030204" pitchFamily="18" charset="0"/>
                <a:ea typeface="Cambria" panose="02040503050406030204" pitchFamily="18" charset="0"/>
              </a:rPr>
              <a:t>Politicization of Panchayati Raj institutions due to elections</a:t>
            </a:r>
          </a:p>
          <a:p>
            <a:r>
              <a:rPr lang="en-US" sz="1800" dirty="0">
                <a:latin typeface="Cambria" panose="02040503050406030204" pitchFamily="18" charset="0"/>
                <a:ea typeface="Cambria" panose="02040503050406030204" pitchFamily="18" charset="0"/>
              </a:rPr>
              <a:t>Lack of literacy among rural population.</a:t>
            </a:r>
          </a:p>
          <a:p>
            <a:r>
              <a:rPr lang="en-US" sz="1800" i="0" dirty="0">
                <a:effectLst/>
                <a:latin typeface="Cambria" panose="02040503050406030204" pitchFamily="18" charset="0"/>
                <a:ea typeface="Cambria" panose="02040503050406030204" pitchFamily="18" charset="0"/>
              </a:rPr>
              <a:t>Corruption at local level of administration.</a:t>
            </a:r>
          </a:p>
          <a:p>
            <a:pPr marL="0" indent="0">
              <a:buNone/>
            </a:pPr>
            <a:endParaRPr lang="en-US" sz="1800" i="0" dirty="0">
              <a:effectLst/>
              <a:latin typeface="Cambria" panose="02040503050406030204" pitchFamily="18" charset="0"/>
              <a:ea typeface="Cambria" panose="02040503050406030204" pitchFamily="18" charset="0"/>
            </a:endParaRPr>
          </a:p>
          <a:p>
            <a:pPr marL="0" indent="0">
              <a:buNone/>
            </a:pPr>
            <a:endParaRPr lang="en-US" sz="1800" i="0" dirty="0">
              <a:effectLst/>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16194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5B946-1E41-429D-B480-CE94B5B22E38}"/>
              </a:ext>
            </a:extLst>
          </p:cNvPr>
          <p:cNvSpPr>
            <a:spLocks noGrp="1"/>
          </p:cNvSpPr>
          <p:nvPr>
            <p:ph type="title"/>
          </p:nvPr>
        </p:nvSpPr>
        <p:spPr>
          <a:xfrm>
            <a:off x="627017" y="642594"/>
            <a:ext cx="10824753" cy="1142663"/>
          </a:xfrm>
        </p:spPr>
        <p:txBody>
          <a:bodyPr>
            <a:normAutofit/>
          </a:bodyPr>
          <a:lstStyle/>
          <a:p>
            <a:r>
              <a:rPr lang="en-US" sz="3200" dirty="0"/>
              <a:t>Some recommendations for improving Panchayati Raj system</a:t>
            </a:r>
          </a:p>
        </p:txBody>
      </p:sp>
      <p:sp>
        <p:nvSpPr>
          <p:cNvPr id="3" name="Content Placeholder 2">
            <a:extLst>
              <a:ext uri="{FF2B5EF4-FFF2-40B4-BE49-F238E27FC236}">
                <a16:creationId xmlns:a16="http://schemas.microsoft.com/office/drawing/2014/main" id="{2B5853C1-F681-4587-9E1A-E04FA762234E}"/>
              </a:ext>
            </a:extLst>
          </p:cNvPr>
          <p:cNvSpPr>
            <a:spLocks noGrp="1"/>
          </p:cNvSpPr>
          <p:nvPr>
            <p:ph idx="1"/>
          </p:nvPr>
        </p:nvSpPr>
        <p:spPr>
          <a:xfrm>
            <a:off x="627017" y="2002971"/>
            <a:ext cx="10498183" cy="4032069"/>
          </a:xfrm>
        </p:spPr>
        <p:txBody>
          <a:bodyPr/>
          <a:lstStyle/>
          <a:p>
            <a:r>
              <a:rPr lang="en-US" b="1" i="0" dirty="0">
                <a:solidFill>
                  <a:srgbClr val="000000"/>
                </a:solidFill>
                <a:effectLst/>
                <a:latin typeface="Cambria" panose="02040503050406030204" pitchFamily="18" charset="0"/>
                <a:ea typeface="Cambria" panose="02040503050406030204" pitchFamily="18" charset="0"/>
              </a:rPr>
              <a:t>Devolution of powers : </a:t>
            </a:r>
            <a:r>
              <a:rPr lang="en-US" i="0" dirty="0">
                <a:solidFill>
                  <a:srgbClr val="000000"/>
                </a:solidFill>
                <a:effectLst/>
                <a:latin typeface="Cambria" panose="02040503050406030204" pitchFamily="18" charset="0"/>
                <a:ea typeface="Cambria" panose="02040503050406030204" pitchFamily="18" charset="0"/>
              </a:rPr>
              <a:t>States should confer more powers to Panchayats.</a:t>
            </a:r>
            <a:endParaRPr lang="en-US" b="1" i="0" dirty="0">
              <a:solidFill>
                <a:srgbClr val="000000"/>
              </a:solidFill>
              <a:effectLst/>
              <a:latin typeface="Cambria" panose="02040503050406030204" pitchFamily="18" charset="0"/>
              <a:ea typeface="Cambria" panose="02040503050406030204" pitchFamily="18" charset="0"/>
            </a:endParaRPr>
          </a:p>
          <a:p>
            <a:r>
              <a:rPr lang="en-US" b="1" i="0" dirty="0">
                <a:solidFill>
                  <a:srgbClr val="000000"/>
                </a:solidFill>
                <a:effectLst/>
                <a:latin typeface="Cambria" panose="02040503050406030204" pitchFamily="18" charset="0"/>
                <a:ea typeface="Cambria" panose="02040503050406030204" pitchFamily="18" charset="0"/>
              </a:rPr>
              <a:t>Funding of panchayats: </a:t>
            </a:r>
            <a:r>
              <a:rPr lang="en-US" i="0" dirty="0">
                <a:solidFill>
                  <a:srgbClr val="000000"/>
                </a:solidFill>
                <a:effectLst/>
                <a:latin typeface="Cambria" panose="02040503050406030204" pitchFamily="18" charset="0"/>
                <a:ea typeface="Cambria" panose="02040503050406030204" pitchFamily="18" charset="0"/>
              </a:rPr>
              <a:t>The financial dependence of Panchayats on State government should be minimize. More avenues of finances such as taxes, fees, fines should be given to Panchayats.</a:t>
            </a:r>
          </a:p>
          <a:p>
            <a:r>
              <a:rPr lang="en-US" b="1" i="0" dirty="0">
                <a:solidFill>
                  <a:srgbClr val="000000"/>
                </a:solidFill>
                <a:effectLst/>
                <a:latin typeface="Cambria" panose="02040503050406030204" pitchFamily="18" charset="0"/>
                <a:ea typeface="Cambria" panose="02040503050406030204" pitchFamily="18" charset="0"/>
              </a:rPr>
              <a:t>Capacity building: </a:t>
            </a:r>
            <a:r>
              <a:rPr lang="en-US" i="0" dirty="0">
                <a:solidFill>
                  <a:srgbClr val="000000"/>
                </a:solidFill>
                <a:effectLst/>
                <a:latin typeface="Cambria" panose="02040503050406030204" pitchFamily="18" charset="0"/>
                <a:ea typeface="Cambria" panose="02040503050406030204" pitchFamily="18" charset="0"/>
              </a:rPr>
              <a:t>The social, economic as well physical infrastructure of Panchayats should </a:t>
            </a:r>
            <a:r>
              <a:rPr lang="en-US" i="0">
                <a:solidFill>
                  <a:srgbClr val="000000"/>
                </a:solidFill>
                <a:effectLst/>
                <a:latin typeface="Cambria" panose="02040503050406030204" pitchFamily="18" charset="0"/>
                <a:ea typeface="Cambria" panose="02040503050406030204" pitchFamily="18" charset="0"/>
              </a:rPr>
              <a:t>be improved. </a:t>
            </a:r>
            <a:r>
              <a:rPr lang="en-US" i="0" dirty="0">
                <a:solidFill>
                  <a:srgbClr val="000000"/>
                </a:solidFill>
                <a:effectLst/>
                <a:latin typeface="Cambria" panose="02040503050406030204" pitchFamily="18" charset="0"/>
                <a:ea typeface="Cambria" panose="02040503050406030204" pitchFamily="18" charset="0"/>
              </a:rPr>
              <a:t>The current capacities of Panchayats is inadequate due to rise in population and work load. </a:t>
            </a:r>
            <a:endParaRPr lang="en-US" dirty="0">
              <a:solidFill>
                <a:srgbClr val="000000"/>
              </a:solidFill>
              <a:latin typeface="Cambria" panose="02040503050406030204" pitchFamily="18" charset="0"/>
              <a:ea typeface="Cambria" panose="02040503050406030204" pitchFamily="18" charset="0"/>
            </a:endParaRPr>
          </a:p>
          <a:p>
            <a:r>
              <a:rPr lang="en-US" b="1" dirty="0">
                <a:solidFill>
                  <a:srgbClr val="000000"/>
                </a:solidFill>
                <a:latin typeface="Cambria" panose="02040503050406030204" pitchFamily="18" charset="0"/>
                <a:ea typeface="Cambria" panose="02040503050406030204" pitchFamily="18" charset="0"/>
              </a:rPr>
              <a:t>Digitalizing the Panchayats: </a:t>
            </a:r>
            <a:r>
              <a:rPr lang="en-US" dirty="0">
                <a:solidFill>
                  <a:srgbClr val="000000"/>
                </a:solidFill>
                <a:latin typeface="Cambria" panose="02040503050406030204" pitchFamily="18" charset="0"/>
                <a:ea typeface="Cambria" panose="02040503050406030204" pitchFamily="18" charset="0"/>
              </a:rPr>
              <a:t>The digitalization of Panchayats through computerization of system and connecting the Gram Panchayats through high speed internet must be done.   </a:t>
            </a:r>
          </a:p>
          <a:p>
            <a:r>
              <a:rPr lang="en-US" b="1" dirty="0">
                <a:solidFill>
                  <a:srgbClr val="000000"/>
                </a:solidFill>
                <a:latin typeface="Cambria" panose="02040503050406030204" pitchFamily="18" charset="0"/>
                <a:ea typeface="Cambria" panose="02040503050406030204" pitchFamily="18" charset="0"/>
              </a:rPr>
              <a:t>Awareness :  </a:t>
            </a:r>
            <a:r>
              <a:rPr lang="en-US" dirty="0">
                <a:solidFill>
                  <a:srgbClr val="000000"/>
                </a:solidFill>
                <a:latin typeface="Cambria" panose="02040503050406030204" pitchFamily="18" charset="0"/>
                <a:ea typeface="Cambria" panose="02040503050406030204" pitchFamily="18" charset="0"/>
              </a:rPr>
              <a:t>Awareness among general public over their rights and the working of Panchayats.</a:t>
            </a:r>
          </a:p>
          <a:p>
            <a:r>
              <a:rPr lang="en-US" b="1" dirty="0">
                <a:solidFill>
                  <a:srgbClr val="000000"/>
                </a:solidFill>
                <a:latin typeface="Cambria" panose="02040503050406030204" pitchFamily="18" charset="0"/>
                <a:ea typeface="Cambria" panose="02040503050406030204" pitchFamily="18" charset="0"/>
              </a:rPr>
              <a:t>Minimizing the corruption </a:t>
            </a:r>
            <a:r>
              <a:rPr lang="en-US" dirty="0">
                <a:solidFill>
                  <a:srgbClr val="000000"/>
                </a:solidFill>
                <a:latin typeface="Cambria" panose="02040503050406030204" pitchFamily="18" charset="0"/>
                <a:ea typeface="Cambria" panose="02040503050406030204" pitchFamily="18" charset="0"/>
              </a:rPr>
              <a:t>by providing more and more digital online services.</a:t>
            </a:r>
          </a:p>
          <a:p>
            <a:r>
              <a:rPr lang="en-US" b="1" dirty="0">
                <a:solidFill>
                  <a:srgbClr val="000000"/>
                </a:solidFill>
                <a:latin typeface="Cambria" panose="02040503050406030204" pitchFamily="18" charset="0"/>
                <a:ea typeface="Cambria" panose="02040503050406030204" pitchFamily="18" charset="0"/>
              </a:rPr>
              <a:t>Minimizing the political interference </a:t>
            </a:r>
            <a:r>
              <a:rPr lang="en-US" dirty="0">
                <a:solidFill>
                  <a:srgbClr val="000000"/>
                </a:solidFill>
                <a:latin typeface="Cambria" panose="02040503050406030204" pitchFamily="18" charset="0"/>
                <a:ea typeface="Cambria" panose="02040503050406030204" pitchFamily="18" charset="0"/>
              </a:rPr>
              <a:t>in Panchayats through collective elections. </a:t>
            </a:r>
          </a:p>
          <a:p>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6134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95000"/>
                <a:lumOff val="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0B57-6D34-415D-A51C-BEF3D91EFD79}"/>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2E4F02D3-81EE-4AF8-815A-5BFFE75573AF}"/>
              </a:ext>
            </a:extLst>
          </p:cNvPr>
          <p:cNvSpPr>
            <a:spLocks noGrp="1"/>
          </p:cNvSpPr>
          <p:nvPr>
            <p:ph idx="1"/>
          </p:nvPr>
        </p:nvSpPr>
        <p:spPr>
          <a:xfrm>
            <a:off x="1066800" y="3823062"/>
            <a:ext cx="10058400" cy="2211977"/>
          </a:xfrm>
        </p:spPr>
        <p:txBody>
          <a:bodyPr/>
          <a:lstStyle/>
          <a:p>
            <a:pPr marL="0" indent="0">
              <a:buNone/>
            </a:pPr>
            <a:r>
              <a:rPr lang="en-US" b="1" dirty="0"/>
              <a:t>Contact Details</a:t>
            </a:r>
          </a:p>
          <a:p>
            <a:pPr marL="0" indent="0">
              <a:buNone/>
            </a:pPr>
            <a:r>
              <a:rPr lang="en-US" dirty="0"/>
              <a:t>Dr. G. N. Nimbarte</a:t>
            </a:r>
          </a:p>
          <a:p>
            <a:r>
              <a:rPr lang="en-US" dirty="0"/>
              <a:t>Department of Humanities and Social Sciences</a:t>
            </a:r>
          </a:p>
          <a:p>
            <a:r>
              <a:rPr lang="en-US" dirty="0"/>
              <a:t>Mobile – 9373045542</a:t>
            </a:r>
          </a:p>
          <a:p>
            <a:r>
              <a:rPr lang="en-US" dirty="0"/>
              <a:t>Email-  gnimbarte@hum.vnit.ac.in</a:t>
            </a:r>
          </a:p>
        </p:txBody>
      </p:sp>
    </p:spTree>
    <p:extLst>
      <p:ext uri="{BB962C8B-B14F-4D97-AF65-F5344CB8AC3E}">
        <p14:creationId xmlns:p14="http://schemas.microsoft.com/office/powerpoint/2010/main" val="3660343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467</TotalTime>
  <Words>2607</Words>
  <Application>Microsoft Office PowerPoint</Application>
  <PresentationFormat>Widescreen</PresentationFormat>
  <Paragraphs>178</Paragraphs>
  <Slides>20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Calibri</vt:lpstr>
      <vt:lpstr>Calibri Light</vt:lpstr>
      <vt:lpstr>Cambria</vt:lpstr>
      <vt:lpstr>Century Gothic</vt:lpstr>
      <vt:lpstr>Garamond</vt:lpstr>
      <vt:lpstr>Roboto</vt:lpstr>
      <vt:lpstr>Times New Roman</vt:lpstr>
      <vt:lpstr>Savon</vt:lpstr>
      <vt:lpstr>Office Theme</vt:lpstr>
      <vt:lpstr>73rd  Constitutional Amendment Act  &amp;  Its Impact on Rural Development </vt:lpstr>
      <vt:lpstr>PowerPoint Presentation</vt:lpstr>
      <vt:lpstr>Evolution of Panchayati Raj System.</vt:lpstr>
      <vt:lpstr>PowerPoint Presentation</vt:lpstr>
      <vt:lpstr>PowerPoint Presentation</vt:lpstr>
      <vt:lpstr>These are the some images of Gram Sabha i.e. Assembly of villagers</vt:lpstr>
      <vt:lpstr>Functions of Gram Panchayat</vt:lpstr>
      <vt:lpstr>Functions of Panchayat Samiti</vt:lpstr>
      <vt:lpstr>Functions of Zilla Parishad</vt:lpstr>
      <vt:lpstr>73rd Constitutional Amendment Act 1992 added 11th Schedule to the Constitution of India which list 29 subjects under the authority of Panchayat</vt:lpstr>
      <vt:lpstr>Rural Development</vt:lpstr>
      <vt:lpstr>Role of Panchayati Raj system in Rural Development </vt:lpstr>
      <vt:lpstr>Role of Panchayati Raj system in Economic Development of Rural India</vt:lpstr>
      <vt:lpstr>Role of Panchayati Raj system in Women Empowerment </vt:lpstr>
      <vt:lpstr>PowerPoint Presentation</vt:lpstr>
      <vt:lpstr>These are some stories of how some women leaders at grass root level are bringing change in the rural society. </vt:lpstr>
      <vt:lpstr>Role of Gram Panchayat in Rural Development</vt:lpstr>
      <vt:lpstr>Problem with Panchayati Raj system</vt:lpstr>
      <vt:lpstr>Some recommendations for improving Panchayati Raj system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73rd  Constitutional Amendment Act  &amp;  Its Impact on Rural Development</dc:title>
  <dc:creator>Vikrant</dc:creator>
  <cp:lastModifiedBy>prasadkhushbu09@gmail.com</cp:lastModifiedBy>
  <cp:revision>48</cp:revision>
  <dcterms:created xsi:type="dcterms:W3CDTF">2021-02-27T06:43:07Z</dcterms:created>
  <dcterms:modified xsi:type="dcterms:W3CDTF">2026-03-10T11:51:57Z</dcterms:modified>
</cp:coreProperties>
</file>